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24"/>
  </p:notesMasterIdLst>
  <p:sldIdLst>
    <p:sldId id="256" r:id="rId2"/>
    <p:sldId id="265" r:id="rId3"/>
    <p:sldId id="257" r:id="rId4"/>
    <p:sldId id="258" r:id="rId5"/>
    <p:sldId id="267" r:id="rId6"/>
    <p:sldId id="259" r:id="rId7"/>
    <p:sldId id="260" r:id="rId8"/>
    <p:sldId id="261" r:id="rId9"/>
    <p:sldId id="263" r:id="rId10"/>
    <p:sldId id="262" r:id="rId11"/>
    <p:sldId id="264" r:id="rId12"/>
    <p:sldId id="270" r:id="rId13"/>
    <p:sldId id="271" r:id="rId14"/>
    <p:sldId id="279" r:id="rId15"/>
    <p:sldId id="273" r:id="rId16"/>
    <p:sldId id="280" r:id="rId17"/>
    <p:sldId id="277" r:id="rId18"/>
    <p:sldId id="275" r:id="rId19"/>
    <p:sldId id="276" r:id="rId20"/>
    <p:sldId id="266" r:id="rId21"/>
    <p:sldId id="278"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205" autoAdjust="0"/>
  </p:normalViewPr>
  <p:slideViewPr>
    <p:cSldViewPr snapToGrid="0">
      <p:cViewPr varScale="1">
        <p:scale>
          <a:sx n="76" d="100"/>
          <a:sy n="76" d="100"/>
        </p:scale>
        <p:origin x="8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CC3B9-6108-47F4-8AF9-3D22CC405F72}" type="datetimeFigureOut">
              <a:rPr lang="en-US" smtClean="0"/>
              <a:t>11/14/2021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F3829-5413-4453-A893-5A64B0C3272E}" type="slidenum">
              <a:rPr lang="en-US" smtClean="0"/>
              <a:t>‹#›</a:t>
            </a:fld>
            <a:endParaRPr lang="en-US"/>
          </a:p>
        </p:txBody>
      </p:sp>
    </p:spTree>
    <p:extLst>
      <p:ext uri="{BB962C8B-B14F-4D97-AF65-F5344CB8AC3E}">
        <p14:creationId xmlns:p14="http://schemas.microsoft.com/office/powerpoint/2010/main" val="4613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Sean Douglas, and together with Kate Phillips and Ronald Unz we are delivering a brief presentation of </a:t>
            </a:r>
            <a:r>
              <a:rPr lang="en-US" dirty="0" err="1"/>
              <a:t>PHPUnit</a:t>
            </a:r>
            <a:r>
              <a:rPr lang="en-US" dirty="0"/>
              <a:t> as a Unit Testing Tool.</a:t>
            </a:r>
          </a:p>
        </p:txBody>
      </p:sp>
      <p:sp>
        <p:nvSpPr>
          <p:cNvPr id="4" name="Slide Number Placeholder 3"/>
          <p:cNvSpPr>
            <a:spLocks noGrp="1"/>
          </p:cNvSpPr>
          <p:nvPr>
            <p:ph type="sldNum" sz="quarter" idx="5"/>
          </p:nvPr>
        </p:nvSpPr>
        <p:spPr/>
        <p:txBody>
          <a:bodyPr/>
          <a:lstStyle/>
          <a:p>
            <a:fld id="{38AF3829-5413-4453-A893-5A64B0C3272E}" type="slidenum">
              <a:rPr lang="en-US" smtClean="0"/>
              <a:t>1</a:t>
            </a:fld>
            <a:endParaRPr lang="en-US"/>
          </a:p>
        </p:txBody>
      </p:sp>
    </p:spTree>
    <p:extLst>
      <p:ext uri="{BB962C8B-B14F-4D97-AF65-F5344CB8AC3E}">
        <p14:creationId xmlns:p14="http://schemas.microsoft.com/office/powerpoint/2010/main" val="24194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 cases should be very small snippets of code. Typically the smaller the better, but they shouldn’t be so small and simple they don’t provide any real feed back to the functionality of the code being tested.</a:t>
            </a:r>
          </a:p>
          <a:p>
            <a:endParaRPr lang="en-US"/>
          </a:p>
          <a:p>
            <a:r>
              <a:rPr lang="en-US"/>
              <a:t>Test cases should be placed in a separate directory from the developed code, but the overall file structure of the test cases should match the structure of the developed project. </a:t>
            </a:r>
          </a:p>
          <a:p>
            <a:endParaRPr lang="en-US"/>
          </a:p>
          <a:p>
            <a:r>
              <a:rPr lang="en-US"/>
              <a:t>PHPUnit looks for files with the wort “Test” appended to the end of the file names</a:t>
            </a:r>
          </a:p>
          <a:p>
            <a:endParaRPr lang="en-US"/>
          </a:p>
          <a:p>
            <a:r>
              <a:rPr lang="en-US"/>
              <a:t>Classes need to extend the TestCase class within PHPUnit. This class contains assertion methods which are used as the pass/fail conditions of our tests.</a:t>
            </a:r>
          </a:p>
          <a:p>
            <a:endParaRPr lang="en-US"/>
          </a:p>
          <a:p>
            <a:r>
              <a:rPr lang="en-US"/>
              <a:t>In our example, in the snippet at the top, is the code for a function that takes in a string, lower cases all of the capital letters, and adds a dash where there were originally spaces. This method is called sluggify. This method takes in a string and returns a modified string. </a:t>
            </a:r>
          </a:p>
          <a:p>
            <a:endParaRPr lang="en-US"/>
          </a:p>
          <a:p>
            <a:r>
              <a:rPr lang="en-US"/>
              <a:t>We want to test that this method works. The second snippet of code is our test case to do this. This test calls the URL.php file and extends the PHPUnit TestCase method so we can use assertions. </a:t>
            </a:r>
          </a:p>
          <a:p>
            <a:endParaRPr lang="en-US"/>
          </a:p>
          <a:p>
            <a:r>
              <a:rPr lang="en-US"/>
              <a:t>For this test, we are going to give the sluggify method a string and what we expect the proper return to be. </a:t>
            </a:r>
          </a:p>
          <a:p>
            <a:endParaRPr lang="en-US"/>
          </a:p>
          <a:p>
            <a:r>
              <a:rPr lang="en-US"/>
              <a:t>So in this case, we pass the string to sluggify, and look at the return. We use an assertion to compare the result to what’s expected. If the two are the same, the assertion passes.</a:t>
            </a:r>
          </a:p>
          <a:p>
            <a:endParaRPr lang="en-US"/>
          </a:p>
          <a:p>
            <a:endParaRPr lang="en-US"/>
          </a:p>
        </p:txBody>
      </p:sp>
      <p:sp>
        <p:nvSpPr>
          <p:cNvPr id="4" name="Slide Number Placeholder 3"/>
          <p:cNvSpPr>
            <a:spLocks noGrp="1"/>
          </p:cNvSpPr>
          <p:nvPr>
            <p:ph type="sldNum" sz="quarter" idx="5"/>
          </p:nvPr>
        </p:nvSpPr>
        <p:spPr/>
        <p:txBody>
          <a:bodyPr/>
          <a:lstStyle/>
          <a:p>
            <a:fld id="{38AF3829-5413-4453-A893-5A64B0C3272E}" type="slidenum">
              <a:rPr lang="en-US" smtClean="0"/>
              <a:t>15</a:t>
            </a:fld>
            <a:endParaRPr lang="en-US"/>
          </a:p>
        </p:txBody>
      </p:sp>
    </p:spTree>
    <p:extLst>
      <p:ext uri="{BB962C8B-B14F-4D97-AF65-F5344CB8AC3E}">
        <p14:creationId xmlns:p14="http://schemas.microsoft.com/office/powerpoint/2010/main" val="43219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 cases should be very small snippets of code. Typically the smaller the better, but they shouldn’t be so small and simple they don’t provide any real feed back to the functionality of the code being tested.</a:t>
            </a:r>
          </a:p>
          <a:p>
            <a:endParaRPr lang="en-US"/>
          </a:p>
          <a:p>
            <a:r>
              <a:rPr lang="en-US"/>
              <a:t>Test cases should be placed in a separate directory from the developed code, but the overall file structure of the test cases should match the structure of the developed project. </a:t>
            </a:r>
          </a:p>
          <a:p>
            <a:endParaRPr lang="en-US"/>
          </a:p>
          <a:p>
            <a:r>
              <a:rPr lang="en-US"/>
              <a:t>PHPUnit looks for files with the wort “Test” appended to the end of the file names</a:t>
            </a:r>
          </a:p>
          <a:p>
            <a:endParaRPr lang="en-US"/>
          </a:p>
          <a:p>
            <a:r>
              <a:rPr lang="en-US"/>
              <a:t>Classes need to extend the TestCase class within PHPUnit. This class contains assertion methods which are used as the pass/fail conditions of our tests.</a:t>
            </a:r>
          </a:p>
          <a:p>
            <a:endParaRPr lang="en-US"/>
          </a:p>
          <a:p>
            <a:r>
              <a:rPr lang="en-US"/>
              <a:t>In our example, in the snippet at the top, is the code for a function that takes in a string, lower cases all of the capital letters, and adds a dash where there were originally spaces. This method is called sluggify. This method takes in a string and returns a modified string. </a:t>
            </a:r>
          </a:p>
          <a:p>
            <a:endParaRPr lang="en-US"/>
          </a:p>
          <a:p>
            <a:r>
              <a:rPr lang="en-US"/>
              <a:t>We want to test that this method works. The second snippet of code is our test case to do this. This test calls the URL.php file and extends the PHPUnit TestCase method so we can use assertions. </a:t>
            </a:r>
          </a:p>
          <a:p>
            <a:endParaRPr lang="en-US"/>
          </a:p>
          <a:p>
            <a:r>
              <a:rPr lang="en-US"/>
              <a:t>For this test, we are going to give the sluggify method a string and what we expect the proper return to be. </a:t>
            </a:r>
          </a:p>
          <a:p>
            <a:endParaRPr lang="en-US"/>
          </a:p>
          <a:p>
            <a:r>
              <a:rPr lang="en-US"/>
              <a:t>So in this case, we pass the string to sluggify, and look at the return. We use an assertion to compare the result to what’s expected. If the two are the same, the assertion passes.</a:t>
            </a:r>
          </a:p>
          <a:p>
            <a:endParaRPr lang="en-US"/>
          </a:p>
          <a:p>
            <a:endParaRPr lang="en-US"/>
          </a:p>
        </p:txBody>
      </p:sp>
      <p:sp>
        <p:nvSpPr>
          <p:cNvPr id="4" name="Slide Number Placeholder 3"/>
          <p:cNvSpPr>
            <a:spLocks noGrp="1"/>
          </p:cNvSpPr>
          <p:nvPr>
            <p:ph type="sldNum" sz="quarter" idx="5"/>
          </p:nvPr>
        </p:nvSpPr>
        <p:spPr/>
        <p:txBody>
          <a:bodyPr/>
          <a:lstStyle/>
          <a:p>
            <a:fld id="{38AF3829-5413-4453-A893-5A64B0C3272E}" type="slidenum">
              <a:rPr lang="en-US" smtClean="0"/>
              <a:t>16</a:t>
            </a:fld>
            <a:endParaRPr lang="en-US"/>
          </a:p>
        </p:txBody>
      </p:sp>
    </p:spTree>
    <p:extLst>
      <p:ext uri="{BB962C8B-B14F-4D97-AF65-F5344CB8AC3E}">
        <p14:creationId xmlns:p14="http://schemas.microsoft.com/office/powerpoint/2010/main" val="42399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PHPUnit has over 60 different assertions that can be used. Users are encouraged to thoroughly look through the PHPUnit documentation (provided in the reference slide). A few useful examples are provided in this slide.</a:t>
            </a:r>
          </a:p>
        </p:txBody>
      </p:sp>
      <p:sp>
        <p:nvSpPr>
          <p:cNvPr id="4" name="Slide Number Placeholder 3"/>
          <p:cNvSpPr>
            <a:spLocks noGrp="1"/>
          </p:cNvSpPr>
          <p:nvPr>
            <p:ph type="sldNum" sz="quarter" idx="5"/>
          </p:nvPr>
        </p:nvSpPr>
        <p:spPr/>
        <p:txBody>
          <a:bodyPr/>
          <a:lstStyle/>
          <a:p>
            <a:fld id="{38AF3829-5413-4453-A893-5A64B0C3272E}" type="slidenum">
              <a:rPr lang="en-US" smtClean="0"/>
              <a:t>17</a:t>
            </a:fld>
            <a:endParaRPr lang="en-US"/>
          </a:p>
        </p:txBody>
      </p:sp>
    </p:spTree>
    <p:extLst>
      <p:ext uri="{BB962C8B-B14F-4D97-AF65-F5344CB8AC3E}">
        <p14:creationId xmlns:p14="http://schemas.microsoft.com/office/powerpoint/2010/main" val="1789056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execute PHPUnit, the user needs to use vendor\bin\phpunit to execute the batch file. </a:t>
            </a:r>
          </a:p>
          <a:p>
            <a:endParaRPr lang="en-US"/>
          </a:p>
          <a:p>
            <a:r>
              <a:rPr lang="en-US"/>
              <a:t>PHPUnit then uses the xml file to execute the test cases. </a:t>
            </a:r>
          </a:p>
          <a:p>
            <a:endParaRPr lang="en-US"/>
          </a:p>
          <a:p>
            <a:r>
              <a:rPr lang="en-US"/>
              <a:t>If test cases pass, they are displayed with the number of tests, number of assertions, and the number of those that pass or fail at the command line. Green will be displayed if all of the test cases pass. Red will be displayed if a test case fails. </a:t>
            </a:r>
          </a:p>
          <a:p>
            <a:endParaRPr lang="en-US"/>
          </a:p>
          <a:p>
            <a:r>
              <a:rPr lang="en-US"/>
              <a:t>For our example, I run the test cases and demonstrate that the sluggify function works properly. </a:t>
            </a:r>
          </a:p>
          <a:p>
            <a:endParaRPr lang="en-US"/>
          </a:p>
          <a:p>
            <a:r>
              <a:rPr lang="en-US"/>
              <a:t>To demonstrate a failure, I intentionally break the function. We can see a pass and fail case in the graphic above. </a:t>
            </a:r>
          </a:p>
        </p:txBody>
      </p:sp>
      <p:sp>
        <p:nvSpPr>
          <p:cNvPr id="4" name="Slide Number Placeholder 3"/>
          <p:cNvSpPr>
            <a:spLocks noGrp="1"/>
          </p:cNvSpPr>
          <p:nvPr>
            <p:ph type="sldNum" sz="quarter" idx="5"/>
          </p:nvPr>
        </p:nvSpPr>
        <p:spPr/>
        <p:txBody>
          <a:bodyPr/>
          <a:lstStyle/>
          <a:p>
            <a:fld id="{38AF3829-5413-4453-A893-5A64B0C3272E}" type="slidenum">
              <a:rPr lang="en-US" smtClean="0"/>
              <a:t>18</a:t>
            </a:fld>
            <a:endParaRPr lang="en-US"/>
          </a:p>
        </p:txBody>
      </p:sp>
    </p:spTree>
    <p:extLst>
      <p:ext uri="{BB962C8B-B14F-4D97-AF65-F5344CB8AC3E}">
        <p14:creationId xmlns:p14="http://schemas.microsoft.com/office/powerpoint/2010/main" val="3079536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 case files can have more than one method for testing as well. </a:t>
            </a:r>
          </a:p>
          <a:p>
            <a:endParaRPr lang="en-US"/>
          </a:p>
          <a:p>
            <a:r>
              <a:rPr lang="en-US"/>
              <a:t>In this slide, we add another method that tests if a string is returned. The assertion looks and identify is a string is returned.</a:t>
            </a:r>
          </a:p>
          <a:p>
            <a:endParaRPr lang="en-US"/>
          </a:p>
          <a:p>
            <a:r>
              <a:rPr lang="en-US"/>
              <a:t>When executed, the user can now see that two tests and assertions were executed.</a:t>
            </a:r>
          </a:p>
        </p:txBody>
      </p:sp>
      <p:sp>
        <p:nvSpPr>
          <p:cNvPr id="4" name="Slide Number Placeholder 3"/>
          <p:cNvSpPr>
            <a:spLocks noGrp="1"/>
          </p:cNvSpPr>
          <p:nvPr>
            <p:ph type="sldNum" sz="quarter" idx="5"/>
          </p:nvPr>
        </p:nvSpPr>
        <p:spPr/>
        <p:txBody>
          <a:bodyPr/>
          <a:lstStyle/>
          <a:p>
            <a:fld id="{38AF3829-5413-4453-A893-5A64B0C3272E}" type="slidenum">
              <a:rPr lang="en-US" smtClean="0"/>
              <a:t>19</a:t>
            </a:fld>
            <a:endParaRPr lang="en-US"/>
          </a:p>
        </p:txBody>
      </p:sp>
    </p:spTree>
    <p:extLst>
      <p:ext uri="{BB962C8B-B14F-4D97-AF65-F5344CB8AC3E}">
        <p14:creationId xmlns:p14="http://schemas.microsoft.com/office/powerpoint/2010/main" val="1675119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show how more test cases in addition to the already demonstrated test cases.</a:t>
            </a:r>
          </a:p>
          <a:p>
            <a:endParaRPr lang="en-US"/>
          </a:p>
          <a:p>
            <a:r>
              <a:rPr lang="en-US"/>
              <a:t>In the left snippet, we use the assertSame method, which functions similarly to the assertEqual. </a:t>
            </a:r>
          </a:p>
          <a:p>
            <a:endParaRPr lang="en-US"/>
          </a:p>
          <a:p>
            <a:r>
              <a:rPr lang="en-US"/>
              <a:t>In the right, we use the assertTrue method, even though in this case it doesn’t really do much.</a:t>
            </a:r>
          </a:p>
          <a:p>
            <a:endParaRPr lang="en-US"/>
          </a:p>
          <a:p>
            <a:r>
              <a:rPr lang="en-US"/>
              <a:t>The assertIsReadable can be used to check if the proper file structure is present.</a:t>
            </a:r>
          </a:p>
        </p:txBody>
      </p:sp>
      <p:sp>
        <p:nvSpPr>
          <p:cNvPr id="4" name="Slide Number Placeholder 3"/>
          <p:cNvSpPr>
            <a:spLocks noGrp="1"/>
          </p:cNvSpPr>
          <p:nvPr>
            <p:ph type="sldNum" sz="quarter" idx="5"/>
          </p:nvPr>
        </p:nvSpPr>
        <p:spPr/>
        <p:txBody>
          <a:bodyPr/>
          <a:lstStyle/>
          <a:p>
            <a:fld id="{38AF3829-5413-4453-A893-5A64B0C3272E}" type="slidenum">
              <a:rPr lang="en-US" smtClean="0"/>
              <a:t>20</a:t>
            </a:fld>
            <a:endParaRPr lang="en-US"/>
          </a:p>
        </p:txBody>
      </p:sp>
    </p:spTree>
    <p:extLst>
      <p:ext uri="{BB962C8B-B14F-4D97-AF65-F5344CB8AC3E}">
        <p14:creationId xmlns:p14="http://schemas.microsoft.com/office/powerpoint/2010/main" val="3032942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testing tool, we decided to use </a:t>
            </a:r>
            <a:r>
              <a:rPr lang="en-US" dirty="0" err="1"/>
              <a:t>PHPUnit</a:t>
            </a:r>
            <a:r>
              <a:rPr lang="en-US" dirty="0"/>
              <a:t> because this was the testing methodology we used for our email client.</a:t>
            </a:r>
          </a:p>
          <a:p>
            <a:endParaRPr lang="en-US" dirty="0"/>
          </a:p>
          <a:p>
            <a:r>
              <a:rPr lang="en-US" dirty="0" err="1"/>
              <a:t>PHPUNit</a:t>
            </a:r>
            <a:r>
              <a:rPr lang="en-US" dirty="0"/>
              <a:t> is a simple framework for testing </a:t>
            </a:r>
            <a:r>
              <a:rPr lang="en-US" dirty="0" err="1"/>
              <a:t>PHPUnit</a:t>
            </a:r>
            <a:r>
              <a:rPr lang="en-US" dirty="0"/>
              <a:t> functionality. It works purely from the command line and is available for almost every major environments.</a:t>
            </a:r>
          </a:p>
          <a:p>
            <a:endParaRPr lang="en-US" dirty="0"/>
          </a:p>
          <a:p>
            <a:r>
              <a:rPr lang="en-US" dirty="0"/>
              <a:t>The </a:t>
            </a:r>
            <a:r>
              <a:rPr lang="en-US" dirty="0" err="1"/>
              <a:t>PHPUnit</a:t>
            </a:r>
            <a:r>
              <a:rPr lang="en-US" dirty="0"/>
              <a:t> framework has a large number of assertions which can be used to a wide range of developments. </a:t>
            </a:r>
          </a:p>
          <a:p>
            <a:endParaRPr lang="en-US" dirty="0"/>
          </a:p>
          <a:p>
            <a:r>
              <a:rPr lang="en-US" dirty="0" err="1"/>
              <a:t>PHPUnit</a:t>
            </a:r>
            <a:r>
              <a:rPr lang="en-US" dirty="0"/>
              <a:t> is also built into a some continuous integration services, such as Travis.</a:t>
            </a:r>
          </a:p>
          <a:p>
            <a:endParaRPr lang="en-US" dirty="0"/>
          </a:p>
          <a:p>
            <a:r>
              <a:rPr lang="en-US" dirty="0"/>
              <a:t>However, </a:t>
            </a:r>
            <a:r>
              <a:rPr lang="en-US" dirty="0" err="1"/>
              <a:t>PHPUnit</a:t>
            </a:r>
            <a:r>
              <a:rPr lang="en-US" dirty="0"/>
              <a:t> does require the user be knowledgeable of PHP. In cases where functions do not return something specific, testing can be a little more difficult. </a:t>
            </a:r>
            <a:br>
              <a:rPr lang="en-US" dirty="0"/>
            </a:br>
            <a:endParaRPr lang="en-US" dirty="0"/>
          </a:p>
          <a:p>
            <a:r>
              <a:rPr lang="en-US" dirty="0" err="1"/>
              <a:t>PHPUnit</a:t>
            </a:r>
            <a:r>
              <a:rPr lang="en-US" dirty="0"/>
              <a:t> can be a little confusing and difficult to setup and execute if the user is not comfortable setting up configuration files and back end dependencies.</a:t>
            </a:r>
          </a:p>
          <a:p>
            <a:endParaRPr lang="en-US" dirty="0"/>
          </a:p>
          <a:p>
            <a:r>
              <a:rPr lang="en-US" dirty="0"/>
              <a:t>Overall, </a:t>
            </a:r>
            <a:r>
              <a:rPr lang="en-US" dirty="0" err="1"/>
              <a:t>PHPUnit</a:t>
            </a:r>
            <a:r>
              <a:rPr lang="en-US" dirty="0"/>
              <a:t> is a free and relatively easy framework to use for PHP development once properly configured.</a:t>
            </a:r>
          </a:p>
          <a:p>
            <a:endParaRPr lang="en-US" dirty="0"/>
          </a:p>
          <a:p>
            <a:r>
              <a:rPr lang="en-US" dirty="0"/>
              <a:t>This concludes our presentation, thank you for your time. </a:t>
            </a:r>
          </a:p>
        </p:txBody>
      </p:sp>
      <p:sp>
        <p:nvSpPr>
          <p:cNvPr id="4" name="Slide Number Placeholder 3"/>
          <p:cNvSpPr>
            <a:spLocks noGrp="1"/>
          </p:cNvSpPr>
          <p:nvPr>
            <p:ph type="sldNum" sz="quarter" idx="5"/>
          </p:nvPr>
        </p:nvSpPr>
        <p:spPr/>
        <p:txBody>
          <a:bodyPr/>
          <a:lstStyle/>
          <a:p>
            <a:fld id="{38AF3829-5413-4453-A893-5A64B0C3272E}" type="slidenum">
              <a:rPr lang="en-US" smtClean="0"/>
              <a:t>21</a:t>
            </a:fld>
            <a:endParaRPr lang="en-US"/>
          </a:p>
        </p:txBody>
      </p:sp>
    </p:spTree>
    <p:extLst>
      <p:ext uri="{BB962C8B-B14F-4D97-AF65-F5344CB8AC3E}">
        <p14:creationId xmlns:p14="http://schemas.microsoft.com/office/powerpoint/2010/main" val="130304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38AF3829-5413-4453-A893-5A64B0C3272E}" type="slidenum">
              <a:rPr lang="en-US" smtClean="0"/>
              <a:t>22</a:t>
            </a:fld>
            <a:endParaRPr lang="en-US"/>
          </a:p>
        </p:txBody>
      </p:sp>
    </p:spTree>
    <p:extLst>
      <p:ext uri="{BB962C8B-B14F-4D97-AF65-F5344CB8AC3E}">
        <p14:creationId xmlns:p14="http://schemas.microsoft.com/office/powerpoint/2010/main" val="2986989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presentation, we will discuss a broad overview of Unit Testing, tell you why it's important and why automated support is important.  We will also list various unit testing tools available for different frameworks, discuss why we chose </a:t>
            </a:r>
            <a:r>
              <a:rPr lang="en-US" dirty="0" err="1"/>
              <a:t>PHPUnit</a:t>
            </a:r>
            <a:r>
              <a:rPr lang="en-US" dirty="0"/>
              <a:t>, and provide some background on </a:t>
            </a:r>
            <a:r>
              <a:rPr lang="en-US" dirty="0" err="1"/>
              <a:t>PHPUnit</a:t>
            </a:r>
            <a:r>
              <a:rPr lang="en-US" dirty="0"/>
              <a:t>, including where to find it and an overview of its functionality.</a:t>
            </a:r>
          </a:p>
        </p:txBody>
      </p:sp>
      <p:sp>
        <p:nvSpPr>
          <p:cNvPr id="4" name="Slide Number Placeholder 3"/>
          <p:cNvSpPr>
            <a:spLocks noGrp="1"/>
          </p:cNvSpPr>
          <p:nvPr>
            <p:ph type="sldNum" sz="quarter" idx="5"/>
          </p:nvPr>
        </p:nvSpPr>
        <p:spPr/>
        <p:txBody>
          <a:bodyPr/>
          <a:lstStyle/>
          <a:p>
            <a:fld id="{38AF3829-5413-4453-A893-5A64B0C3272E}" type="slidenum">
              <a:rPr lang="en-US" smtClean="0"/>
              <a:t>2</a:t>
            </a:fld>
            <a:endParaRPr lang="en-US"/>
          </a:p>
        </p:txBody>
      </p:sp>
    </p:spTree>
    <p:extLst>
      <p:ext uri="{BB962C8B-B14F-4D97-AF65-F5344CB8AC3E}">
        <p14:creationId xmlns:p14="http://schemas.microsoft.com/office/powerpoint/2010/main" val="2428524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we should briefly discuss what exactly "Unit Testing" is.  Unit testing is a commonly used method of testing.  It simply involves the individual testing of small snippets of code or features that are broken down from a larger piece of software.  These units might be classes, objects, methods, or any other sections of code, keeping in mind that whatever the unit is, the smaller the better.  These units can have no external dependencies to prevent changes made to a unit from affecting other units.  Units are tested by building individual test cases, and each unit can be tested as part of a continuous integration.</a:t>
            </a:r>
          </a:p>
        </p:txBody>
      </p:sp>
      <p:sp>
        <p:nvSpPr>
          <p:cNvPr id="4" name="Slide Number Placeholder 3"/>
          <p:cNvSpPr>
            <a:spLocks noGrp="1"/>
          </p:cNvSpPr>
          <p:nvPr>
            <p:ph type="sldNum" sz="quarter" idx="5"/>
          </p:nvPr>
        </p:nvSpPr>
        <p:spPr/>
        <p:txBody>
          <a:bodyPr/>
          <a:lstStyle/>
          <a:p>
            <a:fld id="{38AF3829-5413-4453-A893-5A64B0C3272E}" type="slidenum">
              <a:rPr lang="en-US" smtClean="0"/>
              <a:t>3</a:t>
            </a:fld>
            <a:endParaRPr lang="en-US"/>
          </a:p>
        </p:txBody>
      </p:sp>
    </p:spTree>
    <p:extLst>
      <p:ext uri="{BB962C8B-B14F-4D97-AF65-F5344CB8AC3E}">
        <p14:creationId xmlns:p14="http://schemas.microsoft.com/office/powerpoint/2010/main" val="152759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 testing methods are </a:t>
            </a:r>
            <a:r>
              <a:rPr lang="en-US" dirty="0" err="1"/>
              <a:t>importnat</a:t>
            </a:r>
            <a:r>
              <a:rPr lang="en-US" dirty="0"/>
              <a:t> because they provide many benefits to the software development process.  Unit testing helps debugging go faster, and unit testing can be automated to further increase speed.  The requirement that units have no external dependencies prevent bugs from </a:t>
            </a:r>
            <a:r>
              <a:rPr lang="en-US" dirty="0" err="1"/>
              <a:t>propograting</a:t>
            </a:r>
            <a:r>
              <a:rPr lang="en-US" dirty="0"/>
              <a:t> from unit-to-unit during the debugging process, so it reduces chances that new bugs will be created when fixing found bugs and prevent their recurrence.  This kind of compartmentalization also allows developers to identify problems and fix them early in the development process, which leads to reduced chances of finding defective code and therefore, reduced costs of development.  Moreover, units that test bug-free can be re-used... this kind of modularity and re-use leads to better and simpler integrations, which minimizes costs of future development and modification as well as debugging times.  As useful as unit testing can be, it's important to remember that it won't fix every bug in a piece of software being developed, but it will help significantly.</a:t>
            </a:r>
          </a:p>
        </p:txBody>
      </p:sp>
      <p:sp>
        <p:nvSpPr>
          <p:cNvPr id="4" name="Slide Number Placeholder 3"/>
          <p:cNvSpPr>
            <a:spLocks noGrp="1"/>
          </p:cNvSpPr>
          <p:nvPr>
            <p:ph type="sldNum" sz="quarter" idx="5"/>
          </p:nvPr>
        </p:nvSpPr>
        <p:spPr/>
        <p:txBody>
          <a:bodyPr/>
          <a:lstStyle/>
          <a:p>
            <a:fld id="{38AF3829-5413-4453-A893-5A64B0C3272E}" type="slidenum">
              <a:rPr lang="en-US" smtClean="0"/>
              <a:t>4</a:t>
            </a:fld>
            <a:endParaRPr lang="en-US"/>
          </a:p>
        </p:txBody>
      </p:sp>
    </p:spTree>
    <p:extLst>
      <p:ext uri="{BB962C8B-B14F-4D97-AF65-F5344CB8AC3E}">
        <p14:creationId xmlns:p14="http://schemas.microsoft.com/office/powerpoint/2010/main" val="1154226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builds confidence in </a:t>
            </a:r>
            <a:r>
              <a:rPr lang="en-US" dirty="0" err="1"/>
              <a:t>devleopment</a:t>
            </a:r>
            <a:r>
              <a:rPr lang="en-US" dirty="0"/>
              <a:t>.  Moreover, tests can be written before the code is developed, which can help with ensuring that new features meet requirements and specifications.  Also, just like verified bug-free units, the tests can be re-used when something is changed in the product or project.  Early testing also can help with the development of comprehensive documentation, and minimizing the amount of time spent building and correcting it.  Finally, unit testing enables what we call Test-Driven Development, which can help reduce bug density and produce even better code.  At this point I will turn our presentation over to Kate Phillips, who will continue with a discussion on why we would want automated support.</a:t>
            </a:r>
          </a:p>
        </p:txBody>
      </p:sp>
      <p:sp>
        <p:nvSpPr>
          <p:cNvPr id="4" name="Slide Number Placeholder 3"/>
          <p:cNvSpPr>
            <a:spLocks noGrp="1"/>
          </p:cNvSpPr>
          <p:nvPr>
            <p:ph type="sldNum" sz="quarter" idx="5"/>
          </p:nvPr>
        </p:nvSpPr>
        <p:spPr/>
        <p:txBody>
          <a:bodyPr/>
          <a:lstStyle/>
          <a:p>
            <a:fld id="{38AF3829-5413-4453-A893-5A64B0C3272E}" type="slidenum">
              <a:rPr lang="en-US" smtClean="0"/>
              <a:t>5</a:t>
            </a:fld>
            <a:endParaRPr lang="en-US"/>
          </a:p>
        </p:txBody>
      </p:sp>
    </p:spTree>
    <p:extLst>
      <p:ext uri="{BB962C8B-B14F-4D97-AF65-F5344CB8AC3E}">
        <p14:creationId xmlns:p14="http://schemas.microsoft.com/office/powerpoint/2010/main" val="389905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PHPUnit is driven from the command line, so we are limited to what can be demonstrated through a GUI. However, we can walk through the process of how to use it. </a:t>
            </a:r>
          </a:p>
          <a:p>
            <a:endParaRPr lang="en-US"/>
          </a:p>
          <a:p>
            <a:r>
              <a:rPr lang="en-US"/>
              <a:t>Users will need to use composer, a dependency management software, to install PHP and any associated dependencies their project is required. Composer is available for Linux, OSX, and the windows command line. Composer should be installed prior to trying to install PHPUnit.</a:t>
            </a:r>
          </a:p>
          <a:p>
            <a:endParaRPr lang="en-US"/>
          </a:p>
        </p:txBody>
      </p:sp>
      <p:sp>
        <p:nvSpPr>
          <p:cNvPr id="4" name="Slide Number Placeholder 3"/>
          <p:cNvSpPr>
            <a:spLocks noGrp="1"/>
          </p:cNvSpPr>
          <p:nvPr>
            <p:ph type="sldNum" sz="quarter" idx="5"/>
          </p:nvPr>
        </p:nvSpPr>
        <p:spPr/>
        <p:txBody>
          <a:bodyPr/>
          <a:lstStyle/>
          <a:p>
            <a:fld id="{38AF3829-5413-4453-A893-5A64B0C3272E}" type="slidenum">
              <a:rPr lang="en-US" smtClean="0"/>
              <a:t>11</a:t>
            </a:fld>
            <a:endParaRPr lang="en-US"/>
          </a:p>
        </p:txBody>
      </p:sp>
    </p:spTree>
    <p:extLst>
      <p:ext uri="{BB962C8B-B14F-4D97-AF65-F5344CB8AC3E}">
        <p14:creationId xmlns:p14="http://schemas.microsoft.com/office/powerpoint/2010/main" val="1091370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Composer looks for the composer.json file.</a:t>
            </a:r>
          </a:p>
          <a:p>
            <a:endParaRPr lang="en-US"/>
          </a:p>
          <a:p>
            <a:r>
              <a:rPr lang="en-US"/>
              <a:t>Inside the composer file, the required dependencies are listed under “require”. Two examples provided in this slide.</a:t>
            </a:r>
          </a:p>
          <a:p>
            <a:endParaRPr lang="en-US"/>
          </a:p>
          <a:p>
            <a:r>
              <a:rPr lang="en-US"/>
              <a:t>The first example is for the tutorial I will be using throughout this presentation. The second is the composer file we used for our email client. You can see that in our second example we need to be abler to install some IMAP functionalities for our project.</a:t>
            </a:r>
          </a:p>
          <a:p>
            <a:endParaRPr lang="en-US"/>
          </a:p>
          <a:p>
            <a:r>
              <a:rPr lang="en-US"/>
              <a:t>In each, we can clearly see both require PHPUnit 9.5 to be installed. </a:t>
            </a:r>
          </a:p>
          <a:p>
            <a:endParaRPr lang="en-US"/>
          </a:p>
          <a:p>
            <a:r>
              <a:rPr lang="en-US"/>
              <a:t>To install PHPUnit, the user types in “composer install”, which can be seen at the top of the image in this slide. Composer then goes through the process of installing PHPUnit and any other dependencies inside a folder named “vendor”. After installation, if we look inside this folder, we can see that PHPUnit has been installed and other default dependencies. </a:t>
            </a:r>
          </a:p>
        </p:txBody>
      </p:sp>
      <p:sp>
        <p:nvSpPr>
          <p:cNvPr id="4" name="Slide Number Placeholder 3"/>
          <p:cNvSpPr>
            <a:spLocks noGrp="1"/>
          </p:cNvSpPr>
          <p:nvPr>
            <p:ph type="sldNum" sz="quarter" idx="5"/>
          </p:nvPr>
        </p:nvSpPr>
        <p:spPr/>
        <p:txBody>
          <a:bodyPr/>
          <a:lstStyle/>
          <a:p>
            <a:fld id="{38AF3829-5413-4453-A893-5A64B0C3272E}" type="slidenum">
              <a:rPr lang="en-US" smtClean="0"/>
              <a:t>12</a:t>
            </a:fld>
            <a:endParaRPr lang="en-US"/>
          </a:p>
        </p:txBody>
      </p:sp>
    </p:spTree>
    <p:extLst>
      <p:ext uri="{BB962C8B-B14F-4D97-AF65-F5344CB8AC3E}">
        <p14:creationId xmlns:p14="http://schemas.microsoft.com/office/powerpoint/2010/main" val="3123583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use PHPUnit, the user needs to tell PHPUnit how to execute the tests. T</a:t>
            </a:r>
          </a:p>
          <a:p>
            <a:endParaRPr lang="en-US"/>
          </a:p>
          <a:p>
            <a:r>
              <a:rPr lang="en-US"/>
              <a:t>PHPUnit uses an xml file titled phpunit.xml.  The xml file tells PHPUnit where the test files are located and if there are any other specific settings that should be changed. An example is provided above. This example tells PHPUnit to display colors for pass/fail conditions of our test cases and where these test cases can be located. </a:t>
            </a:r>
          </a:p>
        </p:txBody>
      </p:sp>
      <p:sp>
        <p:nvSpPr>
          <p:cNvPr id="4" name="Slide Number Placeholder 3"/>
          <p:cNvSpPr>
            <a:spLocks noGrp="1"/>
          </p:cNvSpPr>
          <p:nvPr>
            <p:ph type="sldNum" sz="quarter" idx="5"/>
          </p:nvPr>
        </p:nvSpPr>
        <p:spPr/>
        <p:txBody>
          <a:bodyPr/>
          <a:lstStyle/>
          <a:p>
            <a:fld id="{38AF3829-5413-4453-A893-5A64B0C3272E}" type="slidenum">
              <a:rPr lang="en-US" smtClean="0"/>
              <a:t>13</a:t>
            </a:fld>
            <a:endParaRPr lang="en-US"/>
          </a:p>
        </p:txBody>
      </p:sp>
    </p:spTree>
    <p:extLst>
      <p:ext uri="{BB962C8B-B14F-4D97-AF65-F5344CB8AC3E}">
        <p14:creationId xmlns:p14="http://schemas.microsoft.com/office/powerpoint/2010/main" val="2510837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see the files we are using for testing in this slide. In the left image, the URL.php file is the file we are testing. The right image are the two files that contain the unit tests.</a:t>
            </a:r>
          </a:p>
        </p:txBody>
      </p:sp>
      <p:sp>
        <p:nvSpPr>
          <p:cNvPr id="4" name="Slide Number Placeholder 3"/>
          <p:cNvSpPr>
            <a:spLocks noGrp="1"/>
          </p:cNvSpPr>
          <p:nvPr>
            <p:ph type="sldNum" sz="quarter" idx="5"/>
          </p:nvPr>
        </p:nvSpPr>
        <p:spPr/>
        <p:txBody>
          <a:bodyPr/>
          <a:lstStyle/>
          <a:p>
            <a:fld id="{38AF3829-5413-4453-A893-5A64B0C3272E}" type="slidenum">
              <a:rPr lang="en-US" smtClean="0"/>
              <a:t>14</a:t>
            </a:fld>
            <a:endParaRPr lang="en-US"/>
          </a:p>
        </p:txBody>
      </p:sp>
    </p:spTree>
    <p:extLst>
      <p:ext uri="{BB962C8B-B14F-4D97-AF65-F5344CB8AC3E}">
        <p14:creationId xmlns:p14="http://schemas.microsoft.com/office/powerpoint/2010/main" val="2509439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19378527-20FE-4DBA-8CAA-5951647403DE}" type="datetimeFigureOut">
              <a:rPr lang="en-US" smtClean="0"/>
              <a:t>11/14/2021</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509BB3CB-8454-4138-A2A3-27F5D8383006}" type="slidenum">
              <a:rPr lang="en-US" smtClean="0"/>
              <a:t>‹#›</a:t>
            </a:fld>
            <a:endParaRPr lang="en-US"/>
          </a:p>
        </p:txBody>
      </p:sp>
    </p:spTree>
    <p:extLst>
      <p:ext uri="{BB962C8B-B14F-4D97-AF65-F5344CB8AC3E}">
        <p14:creationId xmlns:p14="http://schemas.microsoft.com/office/powerpoint/2010/main" val="3957160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78527-20FE-4DBA-8CAA-5951647403DE}"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2633757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9378527-20FE-4DBA-8CAA-5951647403DE}"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1517228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9378527-20FE-4DBA-8CAA-5951647403DE}"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3822799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78527-20FE-4DBA-8CAA-5951647403DE}"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998946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9378527-20FE-4DBA-8CAA-5951647403DE}" type="datetimeFigureOut">
              <a:rPr lang="en-US" smtClean="0"/>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535512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9378527-20FE-4DBA-8CAA-5951647403DE}" type="datetimeFigureOut">
              <a:rPr lang="en-US" smtClean="0"/>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3626996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78527-20FE-4DBA-8CAA-5951647403DE}"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1338699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78527-20FE-4DBA-8CAA-5951647403DE}"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4179657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378527-20FE-4DBA-8CAA-5951647403DE}"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812646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78527-20FE-4DBA-8CAA-5951647403DE}" type="datetimeFigureOut">
              <a:rPr lang="en-US" smtClean="0"/>
              <a:t>11/14/2021</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1746598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378527-20FE-4DBA-8CAA-5951647403DE}"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50947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378527-20FE-4DBA-8CAA-5951647403DE}" type="datetimeFigureOut">
              <a:rPr lang="en-US" smtClean="0"/>
              <a:t>11/14/2021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275806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378527-20FE-4DBA-8CAA-5951647403DE}" type="datetimeFigureOut">
              <a:rPr lang="en-US" smtClean="0"/>
              <a:t>11/14/2021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615074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78527-20FE-4DBA-8CAA-5951647403DE}" type="datetimeFigureOut">
              <a:rPr lang="en-US" smtClean="0"/>
              <a:t>11/14/2021</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296855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78527-20FE-4DBA-8CAA-5951647403DE}"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30356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78527-20FE-4DBA-8CAA-5951647403DE}" type="datetimeFigureOut">
              <a:rPr lang="en-US" smtClean="0"/>
              <a:t>11/14/2021</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09BB3CB-8454-4138-A2A3-27F5D8383006}" type="slidenum">
              <a:rPr lang="en-US" smtClean="0"/>
              <a:t>‹#›</a:t>
            </a:fld>
            <a:endParaRPr lang="en-US"/>
          </a:p>
        </p:txBody>
      </p:sp>
    </p:spTree>
    <p:extLst>
      <p:ext uri="{BB962C8B-B14F-4D97-AF65-F5344CB8AC3E}">
        <p14:creationId xmlns:p14="http://schemas.microsoft.com/office/powerpoint/2010/main" val="133696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9378527-20FE-4DBA-8CAA-5951647403DE}" type="datetimeFigureOut">
              <a:rPr lang="en-US" smtClean="0"/>
              <a:t>11/14/2021</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09BB3CB-8454-4138-A2A3-27F5D8383006}" type="slidenum">
              <a:rPr lang="en-US" smtClean="0"/>
              <a:t>‹#›</a:t>
            </a:fld>
            <a:endParaRPr lang="en-US"/>
          </a:p>
        </p:txBody>
      </p:sp>
    </p:spTree>
    <p:extLst>
      <p:ext uri="{BB962C8B-B14F-4D97-AF65-F5344CB8AC3E}">
        <p14:creationId xmlns:p14="http://schemas.microsoft.com/office/powerpoint/2010/main" val="195718914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phpunit.de/manual/6.5/en/index.html"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phpunit.readthedocs.io/en/9.5/" TargetMode="External"/><Relationship Id="rId5" Type="http://schemas.openxmlformats.org/officeDocument/2006/relationships/hyperlink" Target="https://github.com/sebastianbergmann/phpunit" TargetMode="External"/><Relationship Id="rId4" Type="http://schemas.openxmlformats.org/officeDocument/2006/relationships/hyperlink" Target="https://phpunit.de/"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8" Type="http://schemas.openxmlformats.org/officeDocument/2006/relationships/hyperlink" Target="https://phpunit.readthedocs.io/en/9.5/" TargetMode="External"/><Relationship Id="rId3" Type="http://schemas.openxmlformats.org/officeDocument/2006/relationships/slideLayout" Target="../slideLayouts/slideLayout2.xml"/><Relationship Id="rId7" Type="http://schemas.openxmlformats.org/officeDocument/2006/relationships/hyperlink" Target="https://www.sitepoint.com/tutorial-introduction-to-unit-testing-in-php-with-phpunit/"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en.wikipedia.org/wiki/PHPUnit" TargetMode="External"/><Relationship Id="rId11" Type="http://schemas.openxmlformats.org/officeDocument/2006/relationships/image" Target="../media/image2.png"/><Relationship Id="rId5" Type="http://schemas.openxmlformats.org/officeDocument/2006/relationships/hyperlink" Target="https://andy-carter.com/blog/phpunit-what-why-how" TargetMode="External"/><Relationship Id="rId10" Type="http://schemas.openxmlformats.org/officeDocument/2006/relationships/hyperlink" Target="https://getcomposer.org/" TargetMode="External"/><Relationship Id="rId4" Type="http://schemas.openxmlformats.org/officeDocument/2006/relationships/notesSlide" Target="../notesSlides/notesSlide17.xml"/><Relationship Id="rId9" Type="http://schemas.openxmlformats.org/officeDocument/2006/relationships/hyperlink" Target="https://www.cloudways.com/blog/getting-started-with-unit-testing-php/"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4a"/><Relationship Id="rId1" Type="http://schemas.openxmlformats.org/officeDocument/2006/relationships/audio" Target="NULL"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AA76E-FD9A-4F93-8671-47DD5BE964B4}"/>
              </a:ext>
            </a:extLst>
          </p:cNvPr>
          <p:cNvSpPr>
            <a:spLocks noGrp="1"/>
          </p:cNvSpPr>
          <p:nvPr>
            <p:ph type="ctrTitle"/>
          </p:nvPr>
        </p:nvSpPr>
        <p:spPr/>
        <p:txBody>
          <a:bodyPr/>
          <a:lstStyle/>
          <a:p>
            <a:r>
              <a:rPr lang="en-US"/>
              <a:t>PHPUnit, Unit Testing</a:t>
            </a:r>
          </a:p>
        </p:txBody>
      </p:sp>
      <p:sp>
        <p:nvSpPr>
          <p:cNvPr id="3" name="Subtitle 2">
            <a:extLst>
              <a:ext uri="{FF2B5EF4-FFF2-40B4-BE49-F238E27FC236}">
                <a16:creationId xmlns:a16="http://schemas.microsoft.com/office/drawing/2014/main" id="{3FA3411B-18DE-4233-89F9-179F3328AA16}"/>
              </a:ext>
            </a:extLst>
          </p:cNvPr>
          <p:cNvSpPr>
            <a:spLocks noGrp="1"/>
          </p:cNvSpPr>
          <p:nvPr>
            <p:ph type="subTitle" idx="1"/>
          </p:nvPr>
        </p:nvSpPr>
        <p:spPr>
          <a:xfrm>
            <a:off x="1524000" y="3628932"/>
            <a:ext cx="9144000" cy="1655762"/>
          </a:xfrm>
        </p:spPr>
        <p:txBody>
          <a:bodyPr/>
          <a:lstStyle/>
          <a:p>
            <a:r>
              <a:rPr lang="en-US"/>
              <a:t>Ronald Unz, Kate Phillips, Sean Douglas</a:t>
            </a:r>
          </a:p>
        </p:txBody>
      </p:sp>
      <p:pic>
        <p:nvPicPr>
          <p:cNvPr id="6" name="Recorded Sound">
            <a:hlinkClick r:id="" action="ppaction://media"/>
            <a:extLst>
              <a:ext uri="{FF2B5EF4-FFF2-40B4-BE49-F238E27FC236}">
                <a16:creationId xmlns:a16="http://schemas.microsoft.com/office/drawing/2014/main" id="{4CD7B9B6-D87A-49D7-80A0-91F54AF447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55660" y="5850943"/>
            <a:ext cx="603161" cy="603161"/>
          </a:xfrm>
          <a:prstGeom prst="rect">
            <a:avLst/>
          </a:prstGeom>
        </p:spPr>
      </p:pic>
    </p:spTree>
    <p:extLst>
      <p:ext uri="{BB962C8B-B14F-4D97-AF65-F5344CB8AC3E}">
        <p14:creationId xmlns:p14="http://schemas.microsoft.com/office/powerpoint/2010/main" val="3900383889"/>
      </p:ext>
    </p:extLst>
  </p:cSld>
  <p:clrMapOvr>
    <a:masterClrMapping/>
  </p:clrMapOvr>
  <mc:AlternateContent xmlns:mc="http://schemas.openxmlformats.org/markup-compatibility/2006">
    <mc:Choice xmlns:p14="http://schemas.microsoft.com/office/powerpoint/2010/main" Requires="p14">
      <p:transition spd="slow" p14:dur="2000" advClick="0" advTm="11000"/>
    </mc:Choice>
    <mc:Fallback>
      <p:transition spd="slow" advClick="0" advTm="1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93" objId="6"/>
        <p14:stopEvt time="10404"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56D1-44D9-4118-B395-C06249D653C8}"/>
              </a:ext>
            </a:extLst>
          </p:cNvPr>
          <p:cNvSpPr>
            <a:spLocks noGrp="1"/>
          </p:cNvSpPr>
          <p:nvPr>
            <p:ph type="title"/>
          </p:nvPr>
        </p:nvSpPr>
        <p:spPr/>
        <p:txBody>
          <a:bodyPr/>
          <a:lstStyle/>
          <a:p>
            <a:r>
              <a:rPr lang="en-US" dirty="0"/>
              <a:t>Where to find </a:t>
            </a:r>
            <a:r>
              <a:rPr lang="en-US" dirty="0" err="1"/>
              <a:t>PHPUnit</a:t>
            </a:r>
            <a:r>
              <a:rPr lang="en-US" dirty="0"/>
              <a:t>?</a:t>
            </a:r>
            <a:br>
              <a:rPr lang="en-US" dirty="0"/>
            </a:br>
            <a:endParaRPr lang="en-US" dirty="0"/>
          </a:p>
        </p:txBody>
      </p:sp>
      <p:sp>
        <p:nvSpPr>
          <p:cNvPr id="3" name="Content Placeholder 2">
            <a:extLst>
              <a:ext uri="{FF2B5EF4-FFF2-40B4-BE49-F238E27FC236}">
                <a16:creationId xmlns:a16="http://schemas.microsoft.com/office/drawing/2014/main" id="{C475C494-AF37-407B-8E6C-EDED952A632E}"/>
              </a:ext>
            </a:extLst>
          </p:cNvPr>
          <p:cNvSpPr>
            <a:spLocks noGrp="1"/>
          </p:cNvSpPr>
          <p:nvPr>
            <p:ph idx="1"/>
          </p:nvPr>
        </p:nvSpPr>
        <p:spPr/>
        <p:txBody>
          <a:bodyPr vert="horz" lIns="91440" tIns="45720" rIns="91440" bIns="45720" rtlCol="0" anchor="t">
            <a:normAutofit/>
          </a:bodyPr>
          <a:lstStyle/>
          <a:p>
            <a:r>
              <a:rPr lang="en-US" dirty="0">
                <a:hlinkClick r:id="rId4"/>
              </a:rPr>
              <a:t>https://phpunit.de/</a:t>
            </a:r>
            <a:r>
              <a:rPr lang="en-US" dirty="0"/>
              <a:t> </a:t>
            </a:r>
            <a:br>
              <a:rPr lang="en-US" dirty="0"/>
            </a:br>
            <a:br>
              <a:rPr lang="en-US" dirty="0"/>
            </a:br>
            <a:endParaRPr lang="en-US" dirty="0"/>
          </a:p>
          <a:p>
            <a:r>
              <a:rPr lang="en-US" dirty="0">
                <a:hlinkClick r:id="rId5"/>
              </a:rPr>
              <a:t>https://github.com/sebastianbergmann/phpunit</a:t>
            </a:r>
            <a:endParaRPr lang="en-US" dirty="0"/>
          </a:p>
          <a:p>
            <a:pPr marL="0" indent="0">
              <a:buNone/>
            </a:pPr>
            <a:br>
              <a:rPr lang="en-US" dirty="0"/>
            </a:br>
            <a:endParaRPr lang="en-US" dirty="0"/>
          </a:p>
          <a:p>
            <a:r>
              <a:rPr lang="en-US" dirty="0">
                <a:ea typeface="+mn-lt"/>
                <a:cs typeface="+mn-lt"/>
                <a:hlinkClick r:id="rId6"/>
              </a:rPr>
              <a:t>https://phpunit.readthedocs.io/en/9.5/</a:t>
            </a:r>
            <a:r>
              <a:rPr lang="en-US" dirty="0">
                <a:ea typeface="+mn-lt"/>
                <a:cs typeface="+mn-lt"/>
              </a:rPr>
              <a:t> (documentation)</a:t>
            </a:r>
          </a:p>
          <a:p>
            <a:pPr lvl="1"/>
            <a:r>
              <a:rPr lang="en-US" dirty="0">
                <a:ea typeface="+mn-lt"/>
                <a:cs typeface="+mn-lt"/>
                <a:hlinkClick r:id="rId7"/>
              </a:rPr>
              <a:t>https://phpunit.de/manual/6.5/en/index.html</a:t>
            </a:r>
            <a:r>
              <a:rPr lang="en-US" dirty="0">
                <a:ea typeface="+mn-lt"/>
                <a:cs typeface="+mn-lt"/>
              </a:rPr>
              <a:t> (archives for 6.5 and older)</a:t>
            </a:r>
            <a:endParaRPr lang="en-US" dirty="0"/>
          </a:p>
          <a:p>
            <a:endParaRPr lang="en-US" dirty="0"/>
          </a:p>
          <a:p>
            <a:endParaRPr lang="en-US" dirty="0"/>
          </a:p>
          <a:p>
            <a:endParaRPr lang="en-US" dirty="0"/>
          </a:p>
        </p:txBody>
      </p:sp>
      <p:pic>
        <p:nvPicPr>
          <p:cNvPr id="4" name="WhereToFindPHPUnit">
            <a:hlinkClick r:id="" action="ppaction://media"/>
            <a:extLst>
              <a:ext uri="{FF2B5EF4-FFF2-40B4-BE49-F238E27FC236}">
                <a16:creationId xmlns:a16="http://schemas.microsoft.com/office/drawing/2014/main" id="{4216539D-BAA5-4917-AA24-5FF7182E2E1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590546" y="6019800"/>
            <a:ext cx="487363" cy="487363"/>
          </a:xfrm>
          <a:prstGeom prst="rect">
            <a:avLst/>
          </a:prstGeom>
        </p:spPr>
      </p:pic>
    </p:spTree>
    <p:extLst>
      <p:ext uri="{BB962C8B-B14F-4D97-AF65-F5344CB8AC3E}">
        <p14:creationId xmlns:p14="http://schemas.microsoft.com/office/powerpoint/2010/main" val="3957742414"/>
      </p:ext>
    </p:extLst>
  </p:cSld>
  <p:clrMapOvr>
    <a:masterClrMapping/>
  </p:clrMapOvr>
  <mc:AlternateContent xmlns:mc="http://schemas.openxmlformats.org/markup-compatibility/2006">
    <mc:Choice xmlns:p14="http://schemas.microsoft.com/office/powerpoint/2010/main" Requires="p14">
      <p:transition spd="slow" p14:dur="2000" advClick="0" advTm="67150"/>
    </mc:Choice>
    <mc:Fallback>
      <p:transition spd="slow" advClick="0" advTm="6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A8AA-77CF-4DBB-B8E5-C036D9B3A461}"/>
              </a:ext>
            </a:extLst>
          </p:cNvPr>
          <p:cNvSpPr>
            <a:spLocks noGrp="1"/>
          </p:cNvSpPr>
          <p:nvPr>
            <p:ph type="title"/>
          </p:nvPr>
        </p:nvSpPr>
        <p:spPr/>
        <p:txBody>
          <a:bodyPr/>
          <a:lstStyle/>
          <a:p>
            <a:r>
              <a:rPr lang="en-US"/>
              <a:t>How the tool works</a:t>
            </a:r>
          </a:p>
        </p:txBody>
      </p:sp>
      <p:sp>
        <p:nvSpPr>
          <p:cNvPr id="3" name="Content Placeholder 2">
            <a:extLst>
              <a:ext uri="{FF2B5EF4-FFF2-40B4-BE49-F238E27FC236}">
                <a16:creationId xmlns:a16="http://schemas.microsoft.com/office/drawing/2014/main" id="{F68372FE-8335-444D-8694-D3D4D57CF5A4}"/>
              </a:ext>
            </a:extLst>
          </p:cNvPr>
          <p:cNvSpPr>
            <a:spLocks noGrp="1"/>
          </p:cNvSpPr>
          <p:nvPr>
            <p:ph idx="1"/>
          </p:nvPr>
        </p:nvSpPr>
        <p:spPr/>
        <p:txBody>
          <a:bodyPr/>
          <a:lstStyle/>
          <a:p>
            <a:r>
              <a:rPr lang="en-US"/>
              <a:t>PHPUnit does not have a graphical user interface</a:t>
            </a:r>
          </a:p>
          <a:p>
            <a:r>
              <a:rPr lang="en-US"/>
              <a:t>Works off the command line, dependency building using composer</a:t>
            </a:r>
          </a:p>
          <a:p>
            <a:r>
              <a:rPr lang="en-US"/>
              <a:t>PHPUnit requires composer to install the dependencies</a:t>
            </a:r>
          </a:p>
          <a:p>
            <a:r>
              <a:rPr lang="en-US"/>
              <a:t>Composer is a dependency management software</a:t>
            </a:r>
          </a:p>
          <a:p>
            <a:pPr lvl="1"/>
            <a:r>
              <a:rPr lang="en-US"/>
              <a:t>Link for installation is provided in the references</a:t>
            </a:r>
          </a:p>
        </p:txBody>
      </p:sp>
      <p:pic>
        <p:nvPicPr>
          <p:cNvPr id="5" name="Audio 4">
            <a:hlinkClick r:id="" action="ppaction://media"/>
            <a:extLst>
              <a:ext uri="{FF2B5EF4-FFF2-40B4-BE49-F238E27FC236}">
                <a16:creationId xmlns:a16="http://schemas.microsoft.com/office/drawing/2014/main" id="{7247CF19-A9A3-4E0C-8567-DB83497B39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46000" y="6019800"/>
            <a:ext cx="609600" cy="609600"/>
          </a:xfrm>
          <a:prstGeom prst="rect">
            <a:avLst/>
          </a:prstGeom>
        </p:spPr>
      </p:pic>
    </p:spTree>
    <p:extLst>
      <p:ext uri="{BB962C8B-B14F-4D97-AF65-F5344CB8AC3E}">
        <p14:creationId xmlns:p14="http://schemas.microsoft.com/office/powerpoint/2010/main" val="2815464691"/>
      </p:ext>
    </p:extLst>
  </p:cSld>
  <p:clrMapOvr>
    <a:masterClrMapping/>
  </p:clrMapOvr>
  <mc:AlternateContent xmlns:mc="http://schemas.openxmlformats.org/markup-compatibility/2006">
    <mc:Choice xmlns:p14="http://schemas.microsoft.com/office/powerpoint/2010/main" Requires="p14">
      <p:transition spd="slow" p14:dur="2000" advClick="0" advTm="29552"/>
    </mc:Choice>
    <mc:Fallback>
      <p:transition spd="slow" advClick="0" advTm="29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A8AA-77CF-4DBB-B8E5-C036D9B3A461}"/>
              </a:ext>
            </a:extLst>
          </p:cNvPr>
          <p:cNvSpPr>
            <a:spLocks noGrp="1"/>
          </p:cNvSpPr>
          <p:nvPr>
            <p:ph type="title"/>
          </p:nvPr>
        </p:nvSpPr>
        <p:spPr/>
        <p:txBody>
          <a:bodyPr/>
          <a:lstStyle/>
          <a:p>
            <a:r>
              <a:rPr lang="en-US"/>
              <a:t>How the tool works - Composer</a:t>
            </a:r>
          </a:p>
        </p:txBody>
      </p:sp>
      <p:pic>
        <p:nvPicPr>
          <p:cNvPr id="5" name="Picture 4">
            <a:extLst>
              <a:ext uri="{FF2B5EF4-FFF2-40B4-BE49-F238E27FC236}">
                <a16:creationId xmlns:a16="http://schemas.microsoft.com/office/drawing/2014/main" id="{F4DCE1C0-E566-48EF-9FBC-C754B7618514}"/>
              </a:ext>
            </a:extLst>
          </p:cNvPr>
          <p:cNvPicPr>
            <a:picLocks noChangeAspect="1"/>
          </p:cNvPicPr>
          <p:nvPr/>
        </p:nvPicPr>
        <p:blipFill>
          <a:blip r:embed="rId5"/>
          <a:stretch>
            <a:fillRect/>
          </a:stretch>
        </p:blipFill>
        <p:spPr>
          <a:xfrm>
            <a:off x="5834743" y="2203062"/>
            <a:ext cx="5812875" cy="4379934"/>
          </a:xfrm>
          <a:prstGeom prst="rect">
            <a:avLst/>
          </a:prstGeom>
        </p:spPr>
      </p:pic>
      <p:sp>
        <p:nvSpPr>
          <p:cNvPr id="8" name="TextBox 7">
            <a:extLst>
              <a:ext uri="{FF2B5EF4-FFF2-40B4-BE49-F238E27FC236}">
                <a16:creationId xmlns:a16="http://schemas.microsoft.com/office/drawing/2014/main" id="{52231800-B3B3-4600-92ED-CF6857245210}"/>
              </a:ext>
            </a:extLst>
          </p:cNvPr>
          <p:cNvSpPr txBox="1"/>
          <p:nvPr/>
        </p:nvSpPr>
        <p:spPr>
          <a:xfrm>
            <a:off x="2226906" y="2071396"/>
            <a:ext cx="1338828" cy="369332"/>
          </a:xfrm>
          <a:prstGeom prst="rect">
            <a:avLst/>
          </a:prstGeom>
          <a:noFill/>
        </p:spPr>
        <p:txBody>
          <a:bodyPr wrap="none" rtlCol="0">
            <a:spAutoFit/>
          </a:bodyPr>
          <a:lstStyle/>
          <a:p>
            <a:r>
              <a:rPr lang="en-US"/>
              <a:t>Example 1</a:t>
            </a:r>
          </a:p>
        </p:txBody>
      </p:sp>
      <p:sp>
        <p:nvSpPr>
          <p:cNvPr id="9" name="TextBox 8">
            <a:extLst>
              <a:ext uri="{FF2B5EF4-FFF2-40B4-BE49-F238E27FC236}">
                <a16:creationId xmlns:a16="http://schemas.microsoft.com/office/drawing/2014/main" id="{DC805CAE-D465-4AC3-9211-8630642BB162}"/>
              </a:ext>
            </a:extLst>
          </p:cNvPr>
          <p:cNvSpPr txBox="1"/>
          <p:nvPr/>
        </p:nvSpPr>
        <p:spPr>
          <a:xfrm>
            <a:off x="2262745" y="4393029"/>
            <a:ext cx="1338828" cy="369332"/>
          </a:xfrm>
          <a:prstGeom prst="rect">
            <a:avLst/>
          </a:prstGeom>
          <a:noFill/>
        </p:spPr>
        <p:txBody>
          <a:bodyPr wrap="none" rtlCol="0">
            <a:spAutoFit/>
          </a:bodyPr>
          <a:lstStyle/>
          <a:p>
            <a:r>
              <a:rPr lang="en-US"/>
              <a:t>Example 2</a:t>
            </a:r>
          </a:p>
        </p:txBody>
      </p:sp>
      <p:pic>
        <p:nvPicPr>
          <p:cNvPr id="11" name="Picture 10">
            <a:extLst>
              <a:ext uri="{FF2B5EF4-FFF2-40B4-BE49-F238E27FC236}">
                <a16:creationId xmlns:a16="http://schemas.microsoft.com/office/drawing/2014/main" id="{AB1925E2-5F0F-4A3D-ABAE-20B3C8068E94}"/>
              </a:ext>
            </a:extLst>
          </p:cNvPr>
          <p:cNvPicPr>
            <a:picLocks noChangeAspect="1"/>
          </p:cNvPicPr>
          <p:nvPr/>
        </p:nvPicPr>
        <p:blipFill>
          <a:blip r:embed="rId6"/>
          <a:stretch>
            <a:fillRect/>
          </a:stretch>
        </p:blipFill>
        <p:spPr>
          <a:xfrm>
            <a:off x="1615050" y="2422764"/>
            <a:ext cx="2634218" cy="1970265"/>
          </a:xfrm>
          <a:prstGeom prst="rect">
            <a:avLst/>
          </a:prstGeom>
        </p:spPr>
      </p:pic>
      <p:pic>
        <p:nvPicPr>
          <p:cNvPr id="15" name="Picture 14">
            <a:extLst>
              <a:ext uri="{FF2B5EF4-FFF2-40B4-BE49-F238E27FC236}">
                <a16:creationId xmlns:a16="http://schemas.microsoft.com/office/drawing/2014/main" id="{3D1EF8C2-00B1-4B17-A6EB-7EA3B9CC1721}"/>
              </a:ext>
            </a:extLst>
          </p:cNvPr>
          <p:cNvPicPr>
            <a:picLocks noChangeAspect="1"/>
          </p:cNvPicPr>
          <p:nvPr/>
        </p:nvPicPr>
        <p:blipFill>
          <a:blip r:embed="rId7"/>
          <a:stretch>
            <a:fillRect/>
          </a:stretch>
        </p:blipFill>
        <p:spPr>
          <a:xfrm>
            <a:off x="1067868" y="4868708"/>
            <a:ext cx="3943796" cy="1690198"/>
          </a:xfrm>
          <a:prstGeom prst="rect">
            <a:avLst/>
          </a:prstGeom>
        </p:spPr>
      </p:pic>
      <p:sp>
        <p:nvSpPr>
          <p:cNvPr id="16" name="Arrow: Right 15">
            <a:extLst>
              <a:ext uri="{FF2B5EF4-FFF2-40B4-BE49-F238E27FC236}">
                <a16:creationId xmlns:a16="http://schemas.microsoft.com/office/drawing/2014/main" id="{CE117FD2-25CF-4154-8B35-E469BA36F8C2}"/>
              </a:ext>
            </a:extLst>
          </p:cNvPr>
          <p:cNvSpPr/>
          <p:nvPr/>
        </p:nvSpPr>
        <p:spPr>
          <a:xfrm rot="10800000">
            <a:off x="9295303" y="5262016"/>
            <a:ext cx="743361" cy="394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1387A09C-691C-4F8C-ADA5-CE59EBBE0F8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470697" y="6096000"/>
            <a:ext cx="609600" cy="609600"/>
          </a:xfrm>
          <a:prstGeom prst="rect">
            <a:avLst/>
          </a:prstGeom>
        </p:spPr>
      </p:pic>
    </p:spTree>
    <p:extLst>
      <p:ext uri="{BB962C8B-B14F-4D97-AF65-F5344CB8AC3E}">
        <p14:creationId xmlns:p14="http://schemas.microsoft.com/office/powerpoint/2010/main" val="1956019940"/>
      </p:ext>
    </p:extLst>
  </p:cSld>
  <p:clrMapOvr>
    <a:masterClrMapping/>
  </p:clrMapOvr>
  <mc:AlternateContent xmlns:mc="http://schemas.openxmlformats.org/markup-compatibility/2006">
    <mc:Choice xmlns:p14="http://schemas.microsoft.com/office/powerpoint/2010/main" Requires="p14">
      <p:transition spd="slow" p14:dur="2000" advClick="0" advTm="63849"/>
    </mc:Choice>
    <mc:Fallback>
      <p:transition spd="slow" advClick="0" advTm="63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A8AA-77CF-4DBB-B8E5-C036D9B3A461}"/>
              </a:ext>
            </a:extLst>
          </p:cNvPr>
          <p:cNvSpPr>
            <a:spLocks noGrp="1"/>
          </p:cNvSpPr>
          <p:nvPr>
            <p:ph type="title"/>
          </p:nvPr>
        </p:nvSpPr>
        <p:spPr/>
        <p:txBody>
          <a:bodyPr/>
          <a:lstStyle/>
          <a:p>
            <a:r>
              <a:rPr lang="en-US"/>
              <a:t>How the tool works – xml file</a:t>
            </a:r>
          </a:p>
        </p:txBody>
      </p:sp>
      <p:sp>
        <p:nvSpPr>
          <p:cNvPr id="10" name="Content Placeholder 2">
            <a:extLst>
              <a:ext uri="{FF2B5EF4-FFF2-40B4-BE49-F238E27FC236}">
                <a16:creationId xmlns:a16="http://schemas.microsoft.com/office/drawing/2014/main" id="{8E538E71-F54C-42D7-A6EF-C942594D6F7D}"/>
              </a:ext>
            </a:extLst>
          </p:cNvPr>
          <p:cNvSpPr>
            <a:spLocks noGrp="1"/>
          </p:cNvSpPr>
          <p:nvPr>
            <p:ph idx="1"/>
          </p:nvPr>
        </p:nvSpPr>
        <p:spPr>
          <a:xfrm>
            <a:off x="1154954" y="2603500"/>
            <a:ext cx="3522301" cy="3416300"/>
          </a:xfrm>
        </p:spPr>
        <p:txBody>
          <a:bodyPr/>
          <a:lstStyle/>
          <a:p>
            <a:r>
              <a:rPr lang="en-US"/>
              <a:t>Tells PHPUnit where the test files are located</a:t>
            </a:r>
          </a:p>
          <a:p>
            <a:r>
              <a:rPr lang="en-US"/>
              <a:t>Can be used to modify PHPUnit default settings</a:t>
            </a:r>
          </a:p>
          <a:p>
            <a:r>
              <a:rPr lang="en-US"/>
              <a:t>File is located in same location as /vendor</a:t>
            </a:r>
          </a:p>
          <a:p>
            <a:pPr marL="0" indent="0">
              <a:buNone/>
            </a:pPr>
            <a:endParaRPr lang="en-US"/>
          </a:p>
        </p:txBody>
      </p:sp>
      <p:pic>
        <p:nvPicPr>
          <p:cNvPr id="4" name="Picture 3">
            <a:extLst>
              <a:ext uri="{FF2B5EF4-FFF2-40B4-BE49-F238E27FC236}">
                <a16:creationId xmlns:a16="http://schemas.microsoft.com/office/drawing/2014/main" id="{5B670CDD-7F12-4E42-B22D-2AE22A2D12BA}"/>
              </a:ext>
            </a:extLst>
          </p:cNvPr>
          <p:cNvPicPr>
            <a:picLocks noChangeAspect="1"/>
          </p:cNvPicPr>
          <p:nvPr/>
        </p:nvPicPr>
        <p:blipFill>
          <a:blip r:embed="rId5"/>
          <a:stretch>
            <a:fillRect/>
          </a:stretch>
        </p:blipFill>
        <p:spPr>
          <a:xfrm>
            <a:off x="5893897" y="2459892"/>
            <a:ext cx="5143149" cy="1441352"/>
          </a:xfrm>
          <a:prstGeom prst="rect">
            <a:avLst/>
          </a:prstGeom>
        </p:spPr>
      </p:pic>
      <p:pic>
        <p:nvPicPr>
          <p:cNvPr id="5" name="Picture 4">
            <a:extLst>
              <a:ext uri="{FF2B5EF4-FFF2-40B4-BE49-F238E27FC236}">
                <a16:creationId xmlns:a16="http://schemas.microsoft.com/office/drawing/2014/main" id="{4A74210F-FC11-4A06-A93C-772F14254596}"/>
              </a:ext>
            </a:extLst>
          </p:cNvPr>
          <p:cNvPicPr>
            <a:picLocks noChangeAspect="1"/>
          </p:cNvPicPr>
          <p:nvPr/>
        </p:nvPicPr>
        <p:blipFill>
          <a:blip r:embed="rId6"/>
          <a:stretch>
            <a:fillRect/>
          </a:stretch>
        </p:blipFill>
        <p:spPr>
          <a:xfrm>
            <a:off x="6096000" y="4160794"/>
            <a:ext cx="4867954" cy="2381582"/>
          </a:xfrm>
          <a:prstGeom prst="rect">
            <a:avLst/>
          </a:prstGeom>
        </p:spPr>
      </p:pic>
      <p:sp>
        <p:nvSpPr>
          <p:cNvPr id="7" name="Arrow: Right 6">
            <a:extLst>
              <a:ext uri="{FF2B5EF4-FFF2-40B4-BE49-F238E27FC236}">
                <a16:creationId xmlns:a16="http://schemas.microsoft.com/office/drawing/2014/main" id="{BADB7A59-D7B8-410A-A0FA-19A3DFB2A9BE}"/>
              </a:ext>
            </a:extLst>
          </p:cNvPr>
          <p:cNvSpPr/>
          <p:nvPr/>
        </p:nvSpPr>
        <p:spPr>
          <a:xfrm rot="10800000">
            <a:off x="7138257" y="6019800"/>
            <a:ext cx="743361" cy="394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a:extLst>
              <a:ext uri="{FF2B5EF4-FFF2-40B4-BE49-F238E27FC236}">
                <a16:creationId xmlns:a16="http://schemas.microsoft.com/office/drawing/2014/main" id="{2A2EF7CD-6B9F-41CF-A211-2A3AFB232B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22200" y="6019800"/>
            <a:ext cx="609600" cy="609600"/>
          </a:xfrm>
          <a:prstGeom prst="rect">
            <a:avLst/>
          </a:prstGeom>
        </p:spPr>
      </p:pic>
    </p:spTree>
    <p:extLst>
      <p:ext uri="{BB962C8B-B14F-4D97-AF65-F5344CB8AC3E}">
        <p14:creationId xmlns:p14="http://schemas.microsoft.com/office/powerpoint/2010/main" val="2129062621"/>
      </p:ext>
    </p:extLst>
  </p:cSld>
  <p:clrMapOvr>
    <a:masterClrMapping/>
  </p:clrMapOvr>
  <mc:AlternateContent xmlns:mc="http://schemas.openxmlformats.org/markup-compatibility/2006">
    <mc:Choice xmlns:p14="http://schemas.microsoft.com/office/powerpoint/2010/main" Requires="p14">
      <p:transition spd="slow" p14:dur="2000" advClick="0" advTm="42556"/>
    </mc:Choice>
    <mc:Fallback>
      <p:transition spd="slow" advClick="0" advTm="42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A8AA-77CF-4DBB-B8E5-C036D9B3A461}"/>
              </a:ext>
            </a:extLst>
          </p:cNvPr>
          <p:cNvSpPr>
            <a:spLocks noGrp="1"/>
          </p:cNvSpPr>
          <p:nvPr>
            <p:ph type="title"/>
          </p:nvPr>
        </p:nvSpPr>
        <p:spPr/>
        <p:txBody>
          <a:bodyPr/>
          <a:lstStyle/>
          <a:p>
            <a:r>
              <a:rPr lang="en-US"/>
              <a:t>How the tool works – xml file</a:t>
            </a:r>
          </a:p>
        </p:txBody>
      </p:sp>
      <p:sp>
        <p:nvSpPr>
          <p:cNvPr id="7" name="Arrow: Right 6">
            <a:extLst>
              <a:ext uri="{FF2B5EF4-FFF2-40B4-BE49-F238E27FC236}">
                <a16:creationId xmlns:a16="http://schemas.microsoft.com/office/drawing/2014/main" id="{BADB7A59-D7B8-410A-A0FA-19A3DFB2A9BE}"/>
              </a:ext>
            </a:extLst>
          </p:cNvPr>
          <p:cNvSpPr/>
          <p:nvPr/>
        </p:nvSpPr>
        <p:spPr>
          <a:xfrm rot="10800000">
            <a:off x="1761273" y="4527062"/>
            <a:ext cx="743361" cy="394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BC6B786-1D6A-4C02-BE3F-9D03184D7FD5}"/>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B7E27DB-451B-4F55-9404-780852101133}"/>
              </a:ext>
            </a:extLst>
          </p:cNvPr>
          <p:cNvPicPr>
            <a:picLocks noChangeAspect="1"/>
          </p:cNvPicPr>
          <p:nvPr/>
        </p:nvPicPr>
        <p:blipFill>
          <a:blip r:embed="rId5"/>
          <a:stretch>
            <a:fillRect/>
          </a:stretch>
        </p:blipFill>
        <p:spPr>
          <a:xfrm>
            <a:off x="686758" y="3049411"/>
            <a:ext cx="4848902" cy="2524477"/>
          </a:xfrm>
          <a:prstGeom prst="rect">
            <a:avLst/>
          </a:prstGeom>
        </p:spPr>
      </p:pic>
      <p:pic>
        <p:nvPicPr>
          <p:cNvPr id="12" name="Picture 11">
            <a:extLst>
              <a:ext uri="{FF2B5EF4-FFF2-40B4-BE49-F238E27FC236}">
                <a16:creationId xmlns:a16="http://schemas.microsoft.com/office/drawing/2014/main" id="{67DA470C-9B22-4B5A-BF12-6FBBE5D41F13}"/>
              </a:ext>
            </a:extLst>
          </p:cNvPr>
          <p:cNvPicPr>
            <a:picLocks noChangeAspect="1"/>
          </p:cNvPicPr>
          <p:nvPr/>
        </p:nvPicPr>
        <p:blipFill>
          <a:blip r:embed="rId6"/>
          <a:stretch>
            <a:fillRect/>
          </a:stretch>
        </p:blipFill>
        <p:spPr>
          <a:xfrm>
            <a:off x="6003856" y="3049411"/>
            <a:ext cx="4934639" cy="2724530"/>
          </a:xfrm>
          <a:prstGeom prst="rect">
            <a:avLst/>
          </a:prstGeom>
        </p:spPr>
      </p:pic>
      <p:pic>
        <p:nvPicPr>
          <p:cNvPr id="13" name="Audio 12">
            <a:hlinkClick r:id="" action="ppaction://media"/>
            <a:extLst>
              <a:ext uri="{FF2B5EF4-FFF2-40B4-BE49-F238E27FC236}">
                <a16:creationId xmlns:a16="http://schemas.microsoft.com/office/drawing/2014/main" id="{8E33D642-44AD-4E17-ACC1-7A4C4E2E62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73000" y="6019800"/>
            <a:ext cx="609600" cy="609600"/>
          </a:xfrm>
          <a:prstGeom prst="rect">
            <a:avLst/>
          </a:prstGeom>
        </p:spPr>
      </p:pic>
    </p:spTree>
    <p:extLst>
      <p:ext uri="{BB962C8B-B14F-4D97-AF65-F5344CB8AC3E}">
        <p14:creationId xmlns:p14="http://schemas.microsoft.com/office/powerpoint/2010/main" val="208177357"/>
      </p:ext>
    </p:extLst>
  </p:cSld>
  <p:clrMapOvr>
    <a:masterClrMapping/>
  </p:clrMapOvr>
  <mc:AlternateContent xmlns:mc="http://schemas.openxmlformats.org/markup-compatibility/2006">
    <mc:Choice xmlns:p14="http://schemas.microsoft.com/office/powerpoint/2010/main" Requires="p14">
      <p:transition spd="slow" p14:dur="2000" advClick="0" advTm="30638"/>
    </mc:Choice>
    <mc:Fallback>
      <p:transition spd="slow" advClick="0" advTm="30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BF26-CBEE-4831-A89F-636F7F90A0BE}"/>
              </a:ext>
            </a:extLst>
          </p:cNvPr>
          <p:cNvSpPr>
            <a:spLocks noGrp="1"/>
          </p:cNvSpPr>
          <p:nvPr>
            <p:ph type="title"/>
          </p:nvPr>
        </p:nvSpPr>
        <p:spPr/>
        <p:txBody>
          <a:bodyPr/>
          <a:lstStyle/>
          <a:p>
            <a:r>
              <a:rPr lang="en-US"/>
              <a:t>How the tool works – Test Cases</a:t>
            </a:r>
          </a:p>
        </p:txBody>
      </p:sp>
      <p:sp>
        <p:nvSpPr>
          <p:cNvPr id="3" name="Content Placeholder 2">
            <a:extLst>
              <a:ext uri="{FF2B5EF4-FFF2-40B4-BE49-F238E27FC236}">
                <a16:creationId xmlns:a16="http://schemas.microsoft.com/office/drawing/2014/main" id="{97042834-9733-4627-96B7-670DDAC19F0D}"/>
              </a:ext>
            </a:extLst>
          </p:cNvPr>
          <p:cNvSpPr>
            <a:spLocks noGrp="1"/>
          </p:cNvSpPr>
          <p:nvPr>
            <p:ph idx="1"/>
          </p:nvPr>
        </p:nvSpPr>
        <p:spPr>
          <a:xfrm>
            <a:off x="1154954" y="2603500"/>
            <a:ext cx="3976883" cy="3416300"/>
          </a:xfrm>
        </p:spPr>
        <p:txBody>
          <a:bodyPr>
            <a:normAutofit fontScale="92500"/>
          </a:bodyPr>
          <a:lstStyle/>
          <a:p>
            <a:r>
              <a:rPr lang="en-US"/>
              <a:t>Test Cases should reflect small individual snippets of your code</a:t>
            </a:r>
          </a:p>
          <a:p>
            <a:r>
              <a:rPr lang="en-US"/>
              <a:t>Smaller the better</a:t>
            </a:r>
          </a:p>
          <a:p>
            <a:r>
              <a:rPr lang="en-US"/>
              <a:t>Located in a separate directory </a:t>
            </a:r>
          </a:p>
          <a:p>
            <a:r>
              <a:rPr lang="en-US"/>
              <a:t>Must have the word “Test” appended at the end of file names</a:t>
            </a:r>
          </a:p>
          <a:p>
            <a:r>
              <a:rPr lang="en-US"/>
              <a:t>Extend PHPUnit TestCase class</a:t>
            </a:r>
          </a:p>
          <a:p>
            <a:r>
              <a:rPr lang="en-US"/>
              <a:t>Assertions are the “test”</a:t>
            </a:r>
          </a:p>
        </p:txBody>
      </p:sp>
      <p:pic>
        <p:nvPicPr>
          <p:cNvPr id="5" name="Picture 4">
            <a:extLst>
              <a:ext uri="{FF2B5EF4-FFF2-40B4-BE49-F238E27FC236}">
                <a16:creationId xmlns:a16="http://schemas.microsoft.com/office/drawing/2014/main" id="{7F1B3131-893F-4C48-B978-74F1B9C5810C}"/>
              </a:ext>
            </a:extLst>
          </p:cNvPr>
          <p:cNvPicPr>
            <a:picLocks noChangeAspect="1"/>
          </p:cNvPicPr>
          <p:nvPr/>
        </p:nvPicPr>
        <p:blipFill>
          <a:blip r:embed="rId5"/>
          <a:stretch>
            <a:fillRect/>
          </a:stretch>
        </p:blipFill>
        <p:spPr>
          <a:xfrm>
            <a:off x="6847578" y="4111901"/>
            <a:ext cx="3750531" cy="2736620"/>
          </a:xfrm>
          <a:prstGeom prst="rect">
            <a:avLst/>
          </a:prstGeom>
        </p:spPr>
      </p:pic>
      <p:pic>
        <p:nvPicPr>
          <p:cNvPr id="7" name="Picture 6">
            <a:extLst>
              <a:ext uri="{FF2B5EF4-FFF2-40B4-BE49-F238E27FC236}">
                <a16:creationId xmlns:a16="http://schemas.microsoft.com/office/drawing/2014/main" id="{B7F7D9E6-D47B-45FB-9D44-579ACC8EF515}"/>
              </a:ext>
            </a:extLst>
          </p:cNvPr>
          <p:cNvPicPr>
            <a:picLocks noChangeAspect="1"/>
          </p:cNvPicPr>
          <p:nvPr/>
        </p:nvPicPr>
        <p:blipFill>
          <a:blip r:embed="rId6"/>
          <a:stretch>
            <a:fillRect/>
          </a:stretch>
        </p:blipFill>
        <p:spPr>
          <a:xfrm>
            <a:off x="6847578" y="1958289"/>
            <a:ext cx="3983623" cy="1871723"/>
          </a:xfrm>
          <a:prstGeom prst="rect">
            <a:avLst/>
          </a:prstGeom>
        </p:spPr>
      </p:pic>
      <p:pic>
        <p:nvPicPr>
          <p:cNvPr id="11" name="Audio 10">
            <a:hlinkClick r:id="" action="ppaction://media"/>
            <a:extLst>
              <a:ext uri="{FF2B5EF4-FFF2-40B4-BE49-F238E27FC236}">
                <a16:creationId xmlns:a16="http://schemas.microsoft.com/office/drawing/2014/main" id="{AE847F1B-7F22-42CC-8F03-58AC3E71B8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34900" y="6019800"/>
            <a:ext cx="609600" cy="609600"/>
          </a:xfrm>
          <a:prstGeom prst="rect">
            <a:avLst/>
          </a:prstGeom>
        </p:spPr>
      </p:pic>
    </p:spTree>
    <p:extLst>
      <p:ext uri="{BB962C8B-B14F-4D97-AF65-F5344CB8AC3E}">
        <p14:creationId xmlns:p14="http://schemas.microsoft.com/office/powerpoint/2010/main" val="1747246839"/>
      </p:ext>
    </p:extLst>
  </p:cSld>
  <p:clrMapOvr>
    <a:masterClrMapping/>
  </p:clrMapOvr>
  <mc:AlternateContent xmlns:mc="http://schemas.openxmlformats.org/markup-compatibility/2006">
    <mc:Choice xmlns:p14="http://schemas.microsoft.com/office/powerpoint/2010/main" Requires="p14">
      <p:transition spd="slow" p14:dur="2000" advClick="0" advTm="98230"/>
    </mc:Choice>
    <mc:Fallback>
      <p:transition spd="slow" advClick="0" advTm="9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BF26-CBEE-4831-A89F-636F7F90A0BE}"/>
              </a:ext>
            </a:extLst>
          </p:cNvPr>
          <p:cNvSpPr>
            <a:spLocks noGrp="1"/>
          </p:cNvSpPr>
          <p:nvPr>
            <p:ph type="title"/>
          </p:nvPr>
        </p:nvSpPr>
        <p:spPr/>
        <p:txBody>
          <a:bodyPr/>
          <a:lstStyle/>
          <a:p>
            <a:r>
              <a:rPr lang="en-US"/>
              <a:t>How the tool works – Test Cases</a:t>
            </a:r>
          </a:p>
        </p:txBody>
      </p:sp>
      <p:sp>
        <p:nvSpPr>
          <p:cNvPr id="3" name="Content Placeholder 2">
            <a:extLst>
              <a:ext uri="{FF2B5EF4-FFF2-40B4-BE49-F238E27FC236}">
                <a16:creationId xmlns:a16="http://schemas.microsoft.com/office/drawing/2014/main" id="{97042834-9733-4627-96B7-670DDAC19F0D}"/>
              </a:ext>
            </a:extLst>
          </p:cNvPr>
          <p:cNvSpPr>
            <a:spLocks noGrp="1"/>
          </p:cNvSpPr>
          <p:nvPr>
            <p:ph idx="1"/>
          </p:nvPr>
        </p:nvSpPr>
        <p:spPr>
          <a:xfrm>
            <a:off x="1154954" y="2603500"/>
            <a:ext cx="3976883" cy="3416300"/>
          </a:xfrm>
        </p:spPr>
        <p:txBody>
          <a:bodyPr>
            <a:normAutofit fontScale="92500"/>
          </a:bodyPr>
          <a:lstStyle/>
          <a:p>
            <a:r>
              <a:rPr lang="en-US"/>
              <a:t>Test Cases should reflect small individual snippets of your code</a:t>
            </a:r>
          </a:p>
          <a:p>
            <a:r>
              <a:rPr lang="en-US"/>
              <a:t>Smaller the better</a:t>
            </a:r>
          </a:p>
          <a:p>
            <a:r>
              <a:rPr lang="en-US"/>
              <a:t>Located in a separate directory </a:t>
            </a:r>
          </a:p>
          <a:p>
            <a:r>
              <a:rPr lang="en-US"/>
              <a:t>Must have the word “Test” appended at the end of file names</a:t>
            </a:r>
          </a:p>
          <a:p>
            <a:r>
              <a:rPr lang="en-US"/>
              <a:t>Extend PHPUnit TestCase class</a:t>
            </a:r>
          </a:p>
          <a:p>
            <a:r>
              <a:rPr lang="en-US"/>
              <a:t>Assertions are the “test”</a:t>
            </a:r>
          </a:p>
        </p:txBody>
      </p:sp>
      <p:pic>
        <p:nvPicPr>
          <p:cNvPr id="5" name="Picture 4">
            <a:extLst>
              <a:ext uri="{FF2B5EF4-FFF2-40B4-BE49-F238E27FC236}">
                <a16:creationId xmlns:a16="http://schemas.microsoft.com/office/drawing/2014/main" id="{7F1B3131-893F-4C48-B978-74F1B9C5810C}"/>
              </a:ext>
            </a:extLst>
          </p:cNvPr>
          <p:cNvPicPr>
            <a:picLocks noChangeAspect="1"/>
          </p:cNvPicPr>
          <p:nvPr/>
        </p:nvPicPr>
        <p:blipFill>
          <a:blip r:embed="rId5"/>
          <a:stretch>
            <a:fillRect/>
          </a:stretch>
        </p:blipFill>
        <p:spPr>
          <a:xfrm>
            <a:off x="6847578" y="4111901"/>
            <a:ext cx="3750531" cy="2736620"/>
          </a:xfrm>
          <a:prstGeom prst="rect">
            <a:avLst/>
          </a:prstGeom>
        </p:spPr>
      </p:pic>
      <p:pic>
        <p:nvPicPr>
          <p:cNvPr id="7" name="Picture 6">
            <a:extLst>
              <a:ext uri="{FF2B5EF4-FFF2-40B4-BE49-F238E27FC236}">
                <a16:creationId xmlns:a16="http://schemas.microsoft.com/office/drawing/2014/main" id="{B7F7D9E6-D47B-45FB-9D44-579ACC8EF515}"/>
              </a:ext>
            </a:extLst>
          </p:cNvPr>
          <p:cNvPicPr>
            <a:picLocks noChangeAspect="1"/>
          </p:cNvPicPr>
          <p:nvPr/>
        </p:nvPicPr>
        <p:blipFill>
          <a:blip r:embed="rId6"/>
          <a:stretch>
            <a:fillRect/>
          </a:stretch>
        </p:blipFill>
        <p:spPr>
          <a:xfrm>
            <a:off x="6847578" y="1958289"/>
            <a:ext cx="3983623" cy="1871723"/>
          </a:xfrm>
          <a:prstGeom prst="rect">
            <a:avLst/>
          </a:prstGeom>
        </p:spPr>
      </p:pic>
      <p:pic>
        <p:nvPicPr>
          <p:cNvPr id="11" name="Audio 10">
            <a:hlinkClick r:id="" action="ppaction://media"/>
            <a:extLst>
              <a:ext uri="{FF2B5EF4-FFF2-40B4-BE49-F238E27FC236}">
                <a16:creationId xmlns:a16="http://schemas.microsoft.com/office/drawing/2014/main" id="{AE847F1B-7F22-42CC-8F03-58AC3E71B8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22200" y="6019800"/>
            <a:ext cx="609600" cy="609600"/>
          </a:xfrm>
          <a:prstGeom prst="rect">
            <a:avLst/>
          </a:prstGeom>
        </p:spPr>
      </p:pic>
    </p:spTree>
    <p:extLst>
      <p:ext uri="{BB962C8B-B14F-4D97-AF65-F5344CB8AC3E}">
        <p14:creationId xmlns:p14="http://schemas.microsoft.com/office/powerpoint/2010/main" val="864741236"/>
      </p:ext>
    </p:extLst>
  </p:cSld>
  <p:clrMapOvr>
    <a:masterClrMapping/>
  </p:clrMapOvr>
  <mc:AlternateContent xmlns:mc="http://schemas.openxmlformats.org/markup-compatibility/2006">
    <mc:Choice xmlns:p14="http://schemas.microsoft.com/office/powerpoint/2010/main" Requires="p14">
      <p:transition spd="slow" p14:dur="2000" advClick="0" advTm="98230"/>
    </mc:Choice>
    <mc:Fallback>
      <p:transition spd="slow" advClick="0" advTm="9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BF26-CBEE-4831-A89F-636F7F90A0BE}"/>
              </a:ext>
            </a:extLst>
          </p:cNvPr>
          <p:cNvSpPr>
            <a:spLocks noGrp="1"/>
          </p:cNvSpPr>
          <p:nvPr>
            <p:ph type="title"/>
          </p:nvPr>
        </p:nvSpPr>
        <p:spPr/>
        <p:txBody>
          <a:bodyPr/>
          <a:lstStyle/>
          <a:p>
            <a:r>
              <a:rPr lang="en-US"/>
              <a:t>How the tool works – Assertions</a:t>
            </a:r>
          </a:p>
        </p:txBody>
      </p:sp>
      <p:sp>
        <p:nvSpPr>
          <p:cNvPr id="3" name="Content Placeholder 2">
            <a:extLst>
              <a:ext uri="{FF2B5EF4-FFF2-40B4-BE49-F238E27FC236}">
                <a16:creationId xmlns:a16="http://schemas.microsoft.com/office/drawing/2014/main" id="{97042834-9733-4627-96B7-670DDAC19F0D}"/>
              </a:ext>
            </a:extLst>
          </p:cNvPr>
          <p:cNvSpPr>
            <a:spLocks noGrp="1"/>
          </p:cNvSpPr>
          <p:nvPr>
            <p:ph idx="1"/>
          </p:nvPr>
        </p:nvSpPr>
        <p:spPr>
          <a:xfrm>
            <a:off x="1154954" y="2603500"/>
            <a:ext cx="3976883" cy="3416300"/>
          </a:xfrm>
        </p:spPr>
        <p:txBody>
          <a:bodyPr>
            <a:normAutofit fontScale="92500" lnSpcReduction="20000"/>
          </a:bodyPr>
          <a:lstStyle/>
          <a:p>
            <a:r>
              <a:rPr lang="en-US"/>
              <a:t>Variety of assertion methods are available</a:t>
            </a:r>
          </a:p>
          <a:p>
            <a:r>
              <a:rPr lang="en-US"/>
              <a:t>See full PHPUnit documentation on how to utilize each</a:t>
            </a:r>
          </a:p>
          <a:p>
            <a:r>
              <a:rPr lang="en-US"/>
              <a:t>Few Examples:</a:t>
            </a:r>
          </a:p>
          <a:p>
            <a:pPr lvl="1"/>
            <a:r>
              <a:rPr lang="en-US"/>
              <a:t>assertTrue()</a:t>
            </a:r>
          </a:p>
          <a:p>
            <a:pPr lvl="1"/>
            <a:r>
              <a:rPr lang="en-US"/>
              <a:t>assertFalse()</a:t>
            </a:r>
          </a:p>
          <a:p>
            <a:pPr lvl="1"/>
            <a:r>
              <a:rPr lang="en-US"/>
              <a:t>assertEquals()</a:t>
            </a:r>
          </a:p>
          <a:p>
            <a:pPr lvl="1"/>
            <a:r>
              <a:rPr lang="en-US"/>
              <a:t>assertEmpty()</a:t>
            </a:r>
          </a:p>
          <a:p>
            <a:pPr lvl="1"/>
            <a:r>
              <a:rPr lang="en-US"/>
              <a:t>assertIsBool()</a:t>
            </a:r>
          </a:p>
          <a:p>
            <a:pPr lvl="1"/>
            <a:r>
              <a:rPr lang="en-US"/>
              <a:t>assertIsString()</a:t>
            </a:r>
          </a:p>
        </p:txBody>
      </p:sp>
      <p:pic>
        <p:nvPicPr>
          <p:cNvPr id="8" name="Audio 7">
            <a:hlinkClick r:id="" action="ppaction://media"/>
            <a:extLst>
              <a:ext uri="{FF2B5EF4-FFF2-40B4-BE49-F238E27FC236}">
                <a16:creationId xmlns:a16="http://schemas.microsoft.com/office/drawing/2014/main" id="{D14AC7C7-E49A-416C-9042-9C137949D3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46000" y="6019800"/>
            <a:ext cx="609600" cy="609600"/>
          </a:xfrm>
          <a:prstGeom prst="rect">
            <a:avLst/>
          </a:prstGeom>
        </p:spPr>
      </p:pic>
    </p:spTree>
    <p:extLst>
      <p:ext uri="{BB962C8B-B14F-4D97-AF65-F5344CB8AC3E}">
        <p14:creationId xmlns:p14="http://schemas.microsoft.com/office/powerpoint/2010/main" val="755415762"/>
      </p:ext>
    </p:extLst>
  </p:cSld>
  <p:clrMapOvr>
    <a:masterClrMapping/>
  </p:clrMapOvr>
  <mc:AlternateContent xmlns:mc="http://schemas.openxmlformats.org/markup-compatibility/2006">
    <mc:Choice xmlns:p14="http://schemas.microsoft.com/office/powerpoint/2010/main" Requires="p14">
      <p:transition spd="slow" p14:dur="2000" advClick="0" advTm="13640"/>
    </mc:Choice>
    <mc:Fallback>
      <p:transition spd="slow" advClick="0" advTm="1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BF26-CBEE-4831-A89F-636F7F90A0BE}"/>
              </a:ext>
            </a:extLst>
          </p:cNvPr>
          <p:cNvSpPr>
            <a:spLocks noGrp="1"/>
          </p:cNvSpPr>
          <p:nvPr>
            <p:ph type="title"/>
          </p:nvPr>
        </p:nvSpPr>
        <p:spPr/>
        <p:txBody>
          <a:bodyPr/>
          <a:lstStyle/>
          <a:p>
            <a:r>
              <a:rPr lang="en-US"/>
              <a:t>How the tool works – Execution</a:t>
            </a:r>
          </a:p>
        </p:txBody>
      </p:sp>
      <p:sp>
        <p:nvSpPr>
          <p:cNvPr id="3" name="Content Placeholder 2">
            <a:extLst>
              <a:ext uri="{FF2B5EF4-FFF2-40B4-BE49-F238E27FC236}">
                <a16:creationId xmlns:a16="http://schemas.microsoft.com/office/drawing/2014/main" id="{97042834-9733-4627-96B7-670DDAC19F0D}"/>
              </a:ext>
            </a:extLst>
          </p:cNvPr>
          <p:cNvSpPr>
            <a:spLocks noGrp="1"/>
          </p:cNvSpPr>
          <p:nvPr>
            <p:ph idx="1"/>
          </p:nvPr>
        </p:nvSpPr>
        <p:spPr>
          <a:xfrm>
            <a:off x="1154954" y="2603500"/>
            <a:ext cx="3976883" cy="3416300"/>
          </a:xfrm>
        </p:spPr>
        <p:txBody>
          <a:bodyPr>
            <a:normAutofit/>
          </a:bodyPr>
          <a:lstStyle/>
          <a:p>
            <a:r>
              <a:rPr lang="en-US"/>
              <a:t>Run PHPUnit batch file</a:t>
            </a:r>
          </a:p>
          <a:p>
            <a:pPr lvl="1"/>
            <a:r>
              <a:rPr lang="en-US"/>
              <a:t>vendor\bin\phpunit</a:t>
            </a:r>
          </a:p>
          <a:p>
            <a:pPr lvl="1"/>
            <a:endParaRPr lang="en-US"/>
          </a:p>
          <a:p>
            <a:r>
              <a:rPr lang="en-US"/>
              <a:t>PHPUnit will print the results to the command line</a:t>
            </a:r>
          </a:p>
        </p:txBody>
      </p:sp>
      <p:pic>
        <p:nvPicPr>
          <p:cNvPr id="11" name="Picture 10">
            <a:extLst>
              <a:ext uri="{FF2B5EF4-FFF2-40B4-BE49-F238E27FC236}">
                <a16:creationId xmlns:a16="http://schemas.microsoft.com/office/drawing/2014/main" id="{91D94D5C-C8E0-4BCA-A955-B75A7823D2CE}"/>
              </a:ext>
            </a:extLst>
          </p:cNvPr>
          <p:cNvPicPr>
            <a:picLocks noChangeAspect="1"/>
          </p:cNvPicPr>
          <p:nvPr/>
        </p:nvPicPr>
        <p:blipFill>
          <a:blip r:embed="rId5"/>
          <a:stretch>
            <a:fillRect/>
          </a:stretch>
        </p:blipFill>
        <p:spPr>
          <a:xfrm>
            <a:off x="5196415" y="1956145"/>
            <a:ext cx="6506312" cy="3953935"/>
          </a:xfrm>
          <a:prstGeom prst="rect">
            <a:avLst/>
          </a:prstGeom>
        </p:spPr>
      </p:pic>
      <p:pic>
        <p:nvPicPr>
          <p:cNvPr id="8" name="Audio 7">
            <a:hlinkClick r:id="" action="ppaction://media"/>
            <a:extLst>
              <a:ext uri="{FF2B5EF4-FFF2-40B4-BE49-F238E27FC236}">
                <a16:creationId xmlns:a16="http://schemas.microsoft.com/office/drawing/2014/main" id="{71EBE9DD-F28F-40CB-8237-E616CDBECD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636500" y="6019800"/>
            <a:ext cx="609600" cy="609600"/>
          </a:xfrm>
          <a:prstGeom prst="rect">
            <a:avLst/>
          </a:prstGeom>
        </p:spPr>
      </p:pic>
    </p:spTree>
    <p:extLst>
      <p:ext uri="{BB962C8B-B14F-4D97-AF65-F5344CB8AC3E}">
        <p14:creationId xmlns:p14="http://schemas.microsoft.com/office/powerpoint/2010/main" val="497279862"/>
      </p:ext>
    </p:extLst>
  </p:cSld>
  <p:clrMapOvr>
    <a:masterClrMapping/>
  </p:clrMapOvr>
  <mc:AlternateContent xmlns:mc="http://schemas.openxmlformats.org/markup-compatibility/2006">
    <mc:Choice xmlns:p14="http://schemas.microsoft.com/office/powerpoint/2010/main" Requires="p14">
      <p:transition spd="slow" p14:dur="2000" advClick="0" advTm="47245"/>
    </mc:Choice>
    <mc:Fallback>
      <p:transition spd="slow" advClick="0" advTm="47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0D2E-2B6B-4EBF-9B7D-600B50D53192}"/>
              </a:ext>
            </a:extLst>
          </p:cNvPr>
          <p:cNvSpPr>
            <a:spLocks noGrp="1"/>
          </p:cNvSpPr>
          <p:nvPr>
            <p:ph type="title"/>
          </p:nvPr>
        </p:nvSpPr>
        <p:spPr/>
        <p:txBody>
          <a:bodyPr/>
          <a:lstStyle/>
          <a:p>
            <a:r>
              <a:rPr lang="en-US"/>
              <a:t>How the tool works – Execution</a:t>
            </a:r>
          </a:p>
        </p:txBody>
      </p:sp>
      <p:pic>
        <p:nvPicPr>
          <p:cNvPr id="7" name="Content Placeholder 6">
            <a:extLst>
              <a:ext uri="{FF2B5EF4-FFF2-40B4-BE49-F238E27FC236}">
                <a16:creationId xmlns:a16="http://schemas.microsoft.com/office/drawing/2014/main" id="{8C8668F7-6435-4207-AF15-5D20514F93A7}"/>
              </a:ext>
            </a:extLst>
          </p:cNvPr>
          <p:cNvPicPr>
            <a:picLocks noGrp="1" noChangeAspect="1"/>
          </p:cNvPicPr>
          <p:nvPr>
            <p:ph idx="1"/>
          </p:nvPr>
        </p:nvPicPr>
        <p:blipFill>
          <a:blip r:embed="rId5"/>
          <a:stretch>
            <a:fillRect/>
          </a:stretch>
        </p:blipFill>
        <p:spPr>
          <a:xfrm>
            <a:off x="5945414" y="3334138"/>
            <a:ext cx="5378105" cy="1011127"/>
          </a:xfrm>
        </p:spPr>
      </p:pic>
      <p:pic>
        <p:nvPicPr>
          <p:cNvPr id="5" name="Picture 4">
            <a:extLst>
              <a:ext uri="{FF2B5EF4-FFF2-40B4-BE49-F238E27FC236}">
                <a16:creationId xmlns:a16="http://schemas.microsoft.com/office/drawing/2014/main" id="{F24B57FD-B783-4C40-B2E2-DB264FFFE502}"/>
              </a:ext>
            </a:extLst>
          </p:cNvPr>
          <p:cNvPicPr>
            <a:picLocks noChangeAspect="1"/>
          </p:cNvPicPr>
          <p:nvPr/>
        </p:nvPicPr>
        <p:blipFill>
          <a:blip r:embed="rId6"/>
          <a:stretch>
            <a:fillRect/>
          </a:stretch>
        </p:blipFill>
        <p:spPr>
          <a:xfrm>
            <a:off x="578010" y="2489349"/>
            <a:ext cx="4261937" cy="3818771"/>
          </a:xfrm>
          <a:prstGeom prst="rect">
            <a:avLst/>
          </a:prstGeom>
        </p:spPr>
      </p:pic>
      <p:sp>
        <p:nvSpPr>
          <p:cNvPr id="8" name="Arrow: Left 7">
            <a:extLst>
              <a:ext uri="{FF2B5EF4-FFF2-40B4-BE49-F238E27FC236}">
                <a16:creationId xmlns:a16="http://schemas.microsoft.com/office/drawing/2014/main" id="{25CCA9FA-F975-4F1B-952A-CAA97DA3015C}"/>
              </a:ext>
            </a:extLst>
          </p:cNvPr>
          <p:cNvSpPr/>
          <p:nvPr/>
        </p:nvSpPr>
        <p:spPr>
          <a:xfrm>
            <a:off x="4846167" y="5158213"/>
            <a:ext cx="2022046" cy="10111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08C8033F-F85D-489C-8B0F-5178DC4186B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585700" y="6003320"/>
            <a:ext cx="609600" cy="609600"/>
          </a:xfrm>
          <a:prstGeom prst="rect">
            <a:avLst/>
          </a:prstGeom>
        </p:spPr>
      </p:pic>
    </p:spTree>
    <p:extLst>
      <p:ext uri="{BB962C8B-B14F-4D97-AF65-F5344CB8AC3E}">
        <p14:creationId xmlns:p14="http://schemas.microsoft.com/office/powerpoint/2010/main" val="2789455978"/>
      </p:ext>
    </p:extLst>
  </p:cSld>
  <p:clrMapOvr>
    <a:masterClrMapping/>
  </p:clrMapOvr>
  <mc:AlternateContent xmlns:mc="http://schemas.openxmlformats.org/markup-compatibility/2006">
    <mc:Choice xmlns:p14="http://schemas.microsoft.com/office/powerpoint/2010/main" Requires="p14">
      <p:transition spd="slow" p14:dur="2000" advClick="0" advTm="19585"/>
    </mc:Choice>
    <mc:Fallback>
      <p:transition spd="slow" advClick="0" advTm="19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5055-3F01-4244-9FA2-DB6190BA121A}"/>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932BCE29-9ECA-422A-96A3-C38F94D245D8}"/>
              </a:ext>
            </a:extLst>
          </p:cNvPr>
          <p:cNvSpPr>
            <a:spLocks noGrp="1"/>
          </p:cNvSpPr>
          <p:nvPr>
            <p:ph sz="half" idx="1"/>
          </p:nvPr>
        </p:nvSpPr>
        <p:spPr/>
        <p:txBody>
          <a:bodyPr>
            <a:normAutofit lnSpcReduction="10000"/>
          </a:bodyPr>
          <a:lstStyle/>
          <a:p>
            <a:r>
              <a:rPr lang="en-US" dirty="0"/>
              <a:t>Broad Overview of Unit Testing</a:t>
            </a:r>
          </a:p>
          <a:p>
            <a:r>
              <a:rPr lang="en-US" dirty="0"/>
              <a:t>Importance of Unit Testing</a:t>
            </a:r>
          </a:p>
          <a:p>
            <a:r>
              <a:rPr lang="en-US" dirty="0"/>
              <a:t>Why Automated Support is Important</a:t>
            </a:r>
          </a:p>
          <a:p>
            <a:r>
              <a:rPr lang="en-US" dirty="0"/>
              <a:t>Tools available for different frameworks</a:t>
            </a:r>
          </a:p>
          <a:p>
            <a:r>
              <a:rPr lang="en-US" dirty="0"/>
              <a:t>Why </a:t>
            </a:r>
            <a:r>
              <a:rPr lang="en-US" dirty="0" err="1"/>
              <a:t>PHPUnit</a:t>
            </a:r>
            <a:r>
              <a:rPr lang="en-US" dirty="0"/>
              <a:t> was chosen</a:t>
            </a:r>
          </a:p>
          <a:p>
            <a:r>
              <a:rPr lang="en-US" dirty="0" err="1"/>
              <a:t>PHPUnit</a:t>
            </a:r>
            <a:r>
              <a:rPr lang="en-US" dirty="0"/>
              <a:t> Background</a:t>
            </a:r>
          </a:p>
          <a:p>
            <a:r>
              <a:rPr lang="en-US" dirty="0"/>
              <a:t>Where to find </a:t>
            </a:r>
            <a:r>
              <a:rPr lang="en-US" dirty="0" err="1"/>
              <a:t>PHPUnit</a:t>
            </a:r>
            <a:endParaRPr lang="en-US" dirty="0"/>
          </a:p>
          <a:p>
            <a:r>
              <a:rPr lang="en-US" dirty="0"/>
              <a:t>Overview of tool functionality</a:t>
            </a:r>
          </a:p>
          <a:p>
            <a:endParaRPr lang="en-US" dirty="0"/>
          </a:p>
          <a:p>
            <a:endParaRPr lang="en-US" dirty="0"/>
          </a:p>
        </p:txBody>
      </p:sp>
      <p:sp>
        <p:nvSpPr>
          <p:cNvPr id="4" name="Content Placeholder 3">
            <a:extLst>
              <a:ext uri="{FF2B5EF4-FFF2-40B4-BE49-F238E27FC236}">
                <a16:creationId xmlns:a16="http://schemas.microsoft.com/office/drawing/2014/main" id="{80CF8F47-8D21-438E-BFDB-5C51D0D47C92}"/>
              </a:ext>
            </a:extLst>
          </p:cNvPr>
          <p:cNvSpPr>
            <a:spLocks noGrp="1"/>
          </p:cNvSpPr>
          <p:nvPr>
            <p:ph sz="half" idx="2"/>
          </p:nvPr>
        </p:nvSpPr>
        <p:spPr/>
        <p:txBody>
          <a:bodyPr>
            <a:normAutofit lnSpcReduction="10000"/>
          </a:bodyPr>
          <a:lstStyle/>
          <a:p>
            <a:endParaRPr lang="en-US"/>
          </a:p>
        </p:txBody>
      </p:sp>
      <p:pic>
        <p:nvPicPr>
          <p:cNvPr id="6" name="Recorded Sound">
            <a:hlinkClick r:id="" action="ppaction://media"/>
            <a:extLst>
              <a:ext uri="{FF2B5EF4-FFF2-40B4-BE49-F238E27FC236}">
                <a16:creationId xmlns:a16="http://schemas.microsoft.com/office/drawing/2014/main" id="{12F9F2E8-99F6-47DB-9D14-A39CE52CAB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93233" y="6019801"/>
            <a:ext cx="549498" cy="549498"/>
          </a:xfrm>
          <a:prstGeom prst="rect">
            <a:avLst/>
          </a:prstGeom>
        </p:spPr>
      </p:pic>
    </p:spTree>
    <p:extLst>
      <p:ext uri="{BB962C8B-B14F-4D97-AF65-F5344CB8AC3E}">
        <p14:creationId xmlns:p14="http://schemas.microsoft.com/office/powerpoint/2010/main" val="3535527117"/>
      </p:ext>
    </p:extLst>
  </p:cSld>
  <p:clrMapOvr>
    <a:masterClrMapping/>
  </p:clrMapOvr>
  <mc:AlternateContent xmlns:mc="http://schemas.openxmlformats.org/markup-compatibility/2006">
    <mc:Choice xmlns:p14="http://schemas.microsoft.com/office/powerpoint/2010/main" Requires="p14">
      <p:transition spd="slow" p14:dur="2000" advClick="0" advTm="21000"/>
    </mc:Choice>
    <mc:Fallback>
      <p:transition spd="slow" advClick="0"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0F6B-DD8F-4278-B2BE-7C8E0E77E292}"/>
              </a:ext>
            </a:extLst>
          </p:cNvPr>
          <p:cNvSpPr>
            <a:spLocks noGrp="1"/>
          </p:cNvSpPr>
          <p:nvPr>
            <p:ph type="title"/>
          </p:nvPr>
        </p:nvSpPr>
        <p:spPr/>
        <p:txBody>
          <a:bodyPr/>
          <a:lstStyle/>
          <a:p>
            <a:r>
              <a:rPr lang="en-US"/>
              <a:t>How the tools Works – More Simple Examples</a:t>
            </a:r>
          </a:p>
        </p:txBody>
      </p:sp>
      <p:pic>
        <p:nvPicPr>
          <p:cNvPr id="7" name="Picture 6">
            <a:extLst>
              <a:ext uri="{FF2B5EF4-FFF2-40B4-BE49-F238E27FC236}">
                <a16:creationId xmlns:a16="http://schemas.microsoft.com/office/drawing/2014/main" id="{EBFC4A60-00F8-4047-ACF9-FE3BE2467E31}"/>
              </a:ext>
            </a:extLst>
          </p:cNvPr>
          <p:cNvPicPr>
            <a:picLocks noChangeAspect="1"/>
          </p:cNvPicPr>
          <p:nvPr/>
        </p:nvPicPr>
        <p:blipFill>
          <a:blip r:embed="rId5"/>
          <a:stretch>
            <a:fillRect/>
          </a:stretch>
        </p:blipFill>
        <p:spPr>
          <a:xfrm>
            <a:off x="610071" y="2653170"/>
            <a:ext cx="5200602" cy="1963819"/>
          </a:xfrm>
          <a:prstGeom prst="rect">
            <a:avLst/>
          </a:prstGeom>
        </p:spPr>
      </p:pic>
      <p:pic>
        <p:nvPicPr>
          <p:cNvPr id="9" name="Picture 8">
            <a:extLst>
              <a:ext uri="{FF2B5EF4-FFF2-40B4-BE49-F238E27FC236}">
                <a16:creationId xmlns:a16="http://schemas.microsoft.com/office/drawing/2014/main" id="{B55784CB-861F-40A9-A326-CE1EF8EF17BB}"/>
              </a:ext>
            </a:extLst>
          </p:cNvPr>
          <p:cNvPicPr>
            <a:picLocks noChangeAspect="1"/>
          </p:cNvPicPr>
          <p:nvPr/>
        </p:nvPicPr>
        <p:blipFill>
          <a:blip r:embed="rId6"/>
          <a:stretch>
            <a:fillRect/>
          </a:stretch>
        </p:blipFill>
        <p:spPr>
          <a:xfrm>
            <a:off x="6241195" y="2262470"/>
            <a:ext cx="5264570" cy="2878562"/>
          </a:xfrm>
          <a:prstGeom prst="rect">
            <a:avLst/>
          </a:prstGeom>
        </p:spPr>
      </p:pic>
      <p:pic>
        <p:nvPicPr>
          <p:cNvPr id="11" name="Picture 10">
            <a:extLst>
              <a:ext uri="{FF2B5EF4-FFF2-40B4-BE49-F238E27FC236}">
                <a16:creationId xmlns:a16="http://schemas.microsoft.com/office/drawing/2014/main" id="{F2193976-B9B5-4996-A2EE-2B69CE9B7B74}"/>
              </a:ext>
            </a:extLst>
          </p:cNvPr>
          <p:cNvPicPr>
            <a:picLocks noChangeAspect="1"/>
          </p:cNvPicPr>
          <p:nvPr/>
        </p:nvPicPr>
        <p:blipFill>
          <a:blip r:embed="rId7"/>
          <a:stretch>
            <a:fillRect/>
          </a:stretch>
        </p:blipFill>
        <p:spPr>
          <a:xfrm>
            <a:off x="2703660" y="5315890"/>
            <a:ext cx="6104841" cy="1355250"/>
          </a:xfrm>
          <a:prstGeom prst="rect">
            <a:avLst/>
          </a:prstGeom>
        </p:spPr>
      </p:pic>
      <p:pic>
        <p:nvPicPr>
          <p:cNvPr id="4" name="Audio 3">
            <a:hlinkClick r:id="" action="ppaction://media"/>
            <a:extLst>
              <a:ext uri="{FF2B5EF4-FFF2-40B4-BE49-F238E27FC236}">
                <a16:creationId xmlns:a16="http://schemas.microsoft.com/office/drawing/2014/main" id="{F7E89A73-8813-407A-BB89-D048675391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458700" y="6061540"/>
            <a:ext cx="609600" cy="609600"/>
          </a:xfrm>
          <a:prstGeom prst="rect">
            <a:avLst/>
          </a:prstGeom>
        </p:spPr>
      </p:pic>
    </p:spTree>
    <p:extLst>
      <p:ext uri="{BB962C8B-B14F-4D97-AF65-F5344CB8AC3E}">
        <p14:creationId xmlns:p14="http://schemas.microsoft.com/office/powerpoint/2010/main" val="2164471676"/>
      </p:ext>
    </p:extLst>
  </p:cSld>
  <p:clrMapOvr>
    <a:masterClrMapping/>
  </p:clrMapOvr>
  <mc:AlternateContent xmlns:mc="http://schemas.openxmlformats.org/markup-compatibility/2006">
    <mc:Choice xmlns:p14="http://schemas.microsoft.com/office/powerpoint/2010/main" Requires="p14">
      <p:transition spd="slow" p14:dur="2000" advClick="0" advTm="33168"/>
    </mc:Choice>
    <mc:Fallback>
      <p:transition spd="slow" advClick="0" advTm="33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B198-26A0-4574-A5C0-98ACC4B8BCB9}"/>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9CA2F26A-6BCD-4DDF-9159-B33F4C485FAE}"/>
              </a:ext>
            </a:extLst>
          </p:cNvPr>
          <p:cNvSpPr>
            <a:spLocks noGrp="1"/>
          </p:cNvSpPr>
          <p:nvPr>
            <p:ph idx="1"/>
          </p:nvPr>
        </p:nvSpPr>
        <p:spPr/>
        <p:txBody>
          <a:bodyPr/>
          <a:lstStyle/>
          <a:p>
            <a:r>
              <a:rPr lang="en-US"/>
              <a:t>PHPUnit is a simple framework for testing PHP functionality</a:t>
            </a:r>
          </a:p>
          <a:p>
            <a:r>
              <a:rPr lang="en-US"/>
              <a:t>A large number of assertions are available</a:t>
            </a:r>
          </a:p>
          <a:p>
            <a:r>
              <a:rPr lang="en-US"/>
              <a:t>Supported on Linux/Unix/Windows</a:t>
            </a:r>
          </a:p>
          <a:p>
            <a:r>
              <a:rPr lang="en-US"/>
              <a:t>Available on Travis</a:t>
            </a:r>
          </a:p>
          <a:p>
            <a:endParaRPr lang="en-US"/>
          </a:p>
          <a:p>
            <a:r>
              <a:rPr lang="en-US"/>
              <a:t>Requires knowledge of use of PHP</a:t>
            </a:r>
          </a:p>
          <a:p>
            <a:r>
              <a:rPr lang="en-US"/>
              <a:t>Back end dependencies</a:t>
            </a:r>
          </a:p>
          <a:p>
            <a:r>
              <a:rPr lang="en-US"/>
              <a:t>And file configurations</a:t>
            </a:r>
          </a:p>
        </p:txBody>
      </p:sp>
      <p:pic>
        <p:nvPicPr>
          <p:cNvPr id="9" name="Audio 8">
            <a:hlinkClick r:id="" action="ppaction://media"/>
            <a:extLst>
              <a:ext uri="{FF2B5EF4-FFF2-40B4-BE49-F238E27FC236}">
                <a16:creationId xmlns:a16="http://schemas.microsoft.com/office/drawing/2014/main" id="{D620E5FF-55EE-41C6-ABEA-7510CEBFFD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96800" y="6019800"/>
            <a:ext cx="609600" cy="609600"/>
          </a:xfrm>
          <a:prstGeom prst="rect">
            <a:avLst/>
          </a:prstGeom>
        </p:spPr>
      </p:pic>
    </p:spTree>
    <p:extLst>
      <p:ext uri="{BB962C8B-B14F-4D97-AF65-F5344CB8AC3E}">
        <p14:creationId xmlns:p14="http://schemas.microsoft.com/office/powerpoint/2010/main" val="1152178918"/>
      </p:ext>
    </p:extLst>
  </p:cSld>
  <p:clrMapOvr>
    <a:masterClrMapping/>
  </p:clrMapOvr>
  <mc:AlternateContent xmlns:mc="http://schemas.openxmlformats.org/markup-compatibility/2006">
    <mc:Choice xmlns:p14="http://schemas.microsoft.com/office/powerpoint/2010/main" Requires="p14">
      <p:transition spd="slow" p14:dur="2000" advClick="0" advTm="58158"/>
    </mc:Choice>
    <mc:Fallback>
      <p:transition spd="slow" advClick="0" advTm="58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0F6B-DD8F-4278-B2BE-7C8E0E77E292}"/>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0BFEE4A6-8F39-4321-9DBF-86210A9FC765}"/>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5"/>
              </a:rPr>
              <a:t>https://andy-carter.com/blog/phpunit-what-why-how</a:t>
            </a:r>
            <a:endParaRPr lang="en-US" dirty="0">
              <a:ea typeface="+mn-lt"/>
              <a:cs typeface="+mn-lt"/>
            </a:endParaRPr>
          </a:p>
          <a:p>
            <a:r>
              <a:rPr lang="en-US" dirty="0">
                <a:ea typeface="+mn-lt"/>
                <a:cs typeface="+mn-lt"/>
                <a:hlinkClick r:id="rId6"/>
              </a:rPr>
              <a:t>https://en.wikipedia.org/wiki/PHPUnit</a:t>
            </a:r>
            <a:endParaRPr lang="en-US" dirty="0">
              <a:ea typeface="+mn-lt"/>
              <a:cs typeface="+mn-lt"/>
            </a:endParaRPr>
          </a:p>
          <a:p>
            <a:r>
              <a:rPr lang="en-US" dirty="0">
                <a:ea typeface="+mn-lt"/>
                <a:cs typeface="+mn-lt"/>
                <a:hlinkClick r:id="rId7"/>
              </a:rPr>
              <a:t>https://www.sitepoint.com/tutorial-introduction-to-unit-testing-in-php-with-phpunit/</a:t>
            </a:r>
          </a:p>
          <a:p>
            <a:r>
              <a:rPr lang="en-US" dirty="0">
                <a:ea typeface="+mn-lt"/>
                <a:cs typeface="+mn-lt"/>
                <a:hlinkClick r:id="rId8"/>
              </a:rPr>
              <a:t>https://phpunit.readthedocs.io/en/9.5/</a:t>
            </a:r>
          </a:p>
          <a:p>
            <a:r>
              <a:rPr lang="en-US" dirty="0">
                <a:ea typeface="+mn-lt"/>
                <a:cs typeface="+mn-lt"/>
                <a:hlinkClick r:id="rId8"/>
              </a:rPr>
              <a:t>https://jtreminio.com/blog/unit-testing-tutorial-part-i-introduction-to-phpunit/</a:t>
            </a:r>
          </a:p>
          <a:p>
            <a:r>
              <a:rPr lang="en-US" dirty="0">
                <a:ea typeface="+mn-lt"/>
                <a:cs typeface="+mn-lt"/>
                <a:hlinkClick r:id="rId9"/>
              </a:rPr>
              <a:t>https://www.cloudways.com/blog/getting-started-with-unit-testing-php/</a:t>
            </a:r>
            <a:endParaRPr lang="en-US" dirty="0">
              <a:ea typeface="+mn-lt"/>
              <a:cs typeface="+mn-lt"/>
            </a:endParaRPr>
          </a:p>
          <a:p>
            <a:r>
              <a:rPr lang="en-US" dirty="0">
                <a:ea typeface="+mn-lt"/>
                <a:cs typeface="+mn-lt"/>
                <a:hlinkClick r:id="rId10"/>
              </a:rPr>
              <a:t>https://getcomposer.org/</a:t>
            </a:r>
            <a:endParaRPr lang="en-US" dirty="0">
              <a:ea typeface="+mn-lt"/>
              <a:cs typeface="+mn-lt"/>
            </a:endParaRPr>
          </a:p>
          <a:p>
            <a:endParaRPr lang="en-US" dirty="0">
              <a:ea typeface="+mn-lt"/>
              <a:cs typeface="+mn-lt"/>
            </a:endParaRPr>
          </a:p>
          <a:p>
            <a:endParaRPr lang="en-US" dirty="0"/>
          </a:p>
          <a:p>
            <a:endParaRPr lang="en-US" dirty="0"/>
          </a:p>
        </p:txBody>
      </p:sp>
      <p:pic>
        <p:nvPicPr>
          <p:cNvPr id="4" name="Audio 3">
            <a:hlinkClick r:id="" action="ppaction://media"/>
            <a:extLst>
              <a:ext uri="{FF2B5EF4-FFF2-40B4-BE49-F238E27FC236}">
                <a16:creationId xmlns:a16="http://schemas.microsoft.com/office/drawing/2014/main" id="{DC0115C6-31F8-47E1-94D5-398262E3463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395200" y="6019800"/>
            <a:ext cx="609600" cy="609600"/>
          </a:xfrm>
          <a:prstGeom prst="rect">
            <a:avLst/>
          </a:prstGeom>
        </p:spPr>
      </p:pic>
    </p:spTree>
    <p:extLst>
      <p:ext uri="{BB962C8B-B14F-4D97-AF65-F5344CB8AC3E}">
        <p14:creationId xmlns:p14="http://schemas.microsoft.com/office/powerpoint/2010/main" val="3590199030"/>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22B2-6ECF-4B71-B202-0E4BE8344EEB}"/>
              </a:ext>
            </a:extLst>
          </p:cNvPr>
          <p:cNvSpPr>
            <a:spLocks noGrp="1"/>
          </p:cNvSpPr>
          <p:nvPr>
            <p:ph type="title"/>
          </p:nvPr>
        </p:nvSpPr>
        <p:spPr>
          <a:xfrm>
            <a:off x="1154954" y="947920"/>
            <a:ext cx="8761413" cy="728480"/>
          </a:xfrm>
        </p:spPr>
        <p:txBody>
          <a:bodyPr>
            <a:normAutofit/>
          </a:bodyPr>
          <a:lstStyle/>
          <a:p>
            <a:r>
              <a:rPr lang="en-US"/>
              <a:t>Introduction – Unit Testing</a:t>
            </a:r>
          </a:p>
        </p:txBody>
      </p:sp>
      <p:sp>
        <p:nvSpPr>
          <p:cNvPr id="3" name="Content Placeholder 2">
            <a:extLst>
              <a:ext uri="{FF2B5EF4-FFF2-40B4-BE49-F238E27FC236}">
                <a16:creationId xmlns:a16="http://schemas.microsoft.com/office/drawing/2014/main" id="{7AFB8E72-E65B-4DA3-83FD-6653E286DD99}"/>
              </a:ext>
            </a:extLst>
          </p:cNvPr>
          <p:cNvSpPr>
            <a:spLocks noGrp="1"/>
          </p:cNvSpPr>
          <p:nvPr>
            <p:ph idx="1"/>
          </p:nvPr>
        </p:nvSpPr>
        <p:spPr>
          <a:xfrm>
            <a:off x="1154954" y="2603500"/>
            <a:ext cx="6397313" cy="3416300"/>
          </a:xfrm>
        </p:spPr>
        <p:txBody>
          <a:bodyPr anchor="ctr">
            <a:normAutofit/>
          </a:bodyPr>
          <a:lstStyle/>
          <a:p>
            <a:pPr>
              <a:lnSpc>
                <a:spcPct val="90000"/>
              </a:lnSpc>
            </a:pPr>
            <a:r>
              <a:rPr lang="en-US" sz="1500" dirty="0"/>
              <a:t>Unit testing is the testing of small, individual snippets of code or features </a:t>
            </a:r>
          </a:p>
          <a:p>
            <a:pPr>
              <a:lnSpc>
                <a:spcPct val="90000"/>
              </a:lnSpc>
            </a:pPr>
            <a:r>
              <a:rPr lang="en-US" sz="1500" dirty="0"/>
              <a:t>Software is broken down into individual “units” that are testable</a:t>
            </a:r>
          </a:p>
          <a:p>
            <a:pPr lvl="1">
              <a:lnSpc>
                <a:spcPct val="90000"/>
              </a:lnSpc>
            </a:pPr>
            <a:r>
              <a:rPr lang="en-US" sz="1500" dirty="0"/>
              <a:t>Classes</a:t>
            </a:r>
          </a:p>
          <a:p>
            <a:pPr lvl="1">
              <a:lnSpc>
                <a:spcPct val="90000"/>
              </a:lnSpc>
            </a:pPr>
            <a:r>
              <a:rPr lang="en-US" sz="1500" dirty="0"/>
              <a:t>Objects</a:t>
            </a:r>
          </a:p>
          <a:p>
            <a:pPr lvl="1">
              <a:lnSpc>
                <a:spcPct val="90000"/>
              </a:lnSpc>
            </a:pPr>
            <a:r>
              <a:rPr lang="en-US" sz="1500" dirty="0"/>
              <a:t>Methods</a:t>
            </a:r>
          </a:p>
          <a:p>
            <a:pPr lvl="1">
              <a:lnSpc>
                <a:spcPct val="90000"/>
              </a:lnSpc>
            </a:pPr>
            <a:r>
              <a:rPr lang="en-US" sz="1500" dirty="0"/>
              <a:t>Can be anything, but the smaller the better</a:t>
            </a:r>
          </a:p>
          <a:p>
            <a:pPr>
              <a:lnSpc>
                <a:spcPct val="90000"/>
              </a:lnSpc>
            </a:pPr>
            <a:r>
              <a:rPr lang="en-US" sz="1500" dirty="0"/>
              <a:t>Units can have no external dependencies</a:t>
            </a:r>
          </a:p>
          <a:p>
            <a:pPr>
              <a:lnSpc>
                <a:spcPct val="90000"/>
              </a:lnSpc>
            </a:pPr>
            <a:r>
              <a:rPr lang="en-US" sz="1500" dirty="0"/>
              <a:t>Units are tested by building individual test cases</a:t>
            </a:r>
          </a:p>
          <a:p>
            <a:pPr>
              <a:lnSpc>
                <a:spcPct val="90000"/>
              </a:lnSpc>
            </a:pPr>
            <a:r>
              <a:rPr lang="en-US" sz="1500" dirty="0"/>
              <a:t>Each unit can be tested as part of continuous integration</a:t>
            </a:r>
          </a:p>
          <a:p>
            <a:pPr marL="0" indent="0">
              <a:lnSpc>
                <a:spcPct val="90000"/>
              </a:lnSpc>
              <a:buNone/>
            </a:pPr>
            <a:endParaRPr lang="en-US" sz="1500" dirty="0"/>
          </a:p>
        </p:txBody>
      </p:sp>
      <p:pic>
        <p:nvPicPr>
          <p:cNvPr id="5" name="Picture 4">
            <a:extLst>
              <a:ext uri="{FF2B5EF4-FFF2-40B4-BE49-F238E27FC236}">
                <a16:creationId xmlns:a16="http://schemas.microsoft.com/office/drawing/2014/main" id="{4E1C68D0-5ED8-42DE-94D2-92D256D41B00}"/>
              </a:ext>
            </a:extLst>
          </p:cNvPr>
          <p:cNvPicPr>
            <a:picLocks noChangeAspect="1"/>
          </p:cNvPicPr>
          <p:nvPr/>
        </p:nvPicPr>
        <p:blipFill>
          <a:blip r:embed="rId5"/>
          <a:stretch>
            <a:fillRect/>
          </a:stretch>
        </p:blipFill>
        <p:spPr>
          <a:xfrm>
            <a:off x="8457429" y="2775951"/>
            <a:ext cx="2206331" cy="3067163"/>
          </a:xfrm>
          <a:prstGeom prst="roundRect">
            <a:avLst>
              <a:gd name="adj" fmla="val 1858"/>
            </a:avLst>
          </a:prstGeom>
          <a:effectLst>
            <a:outerShdw blurRad="50800" dist="50800" dir="5400000" algn="tl" rotWithShape="0">
              <a:srgbClr val="000000">
                <a:alpha val="43000"/>
              </a:srgbClr>
            </a:outerShdw>
          </a:effectLst>
        </p:spPr>
      </p:pic>
      <p:pic>
        <p:nvPicPr>
          <p:cNvPr id="6" name="Recorded Sound">
            <a:hlinkClick r:id="" action="ppaction://media"/>
            <a:extLst>
              <a:ext uri="{FF2B5EF4-FFF2-40B4-BE49-F238E27FC236}">
                <a16:creationId xmlns:a16="http://schemas.microsoft.com/office/drawing/2014/main" id="{F9476CCD-64FF-4365-AD5F-66AB977985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25485" y="5981700"/>
            <a:ext cx="568568" cy="568568"/>
          </a:xfrm>
          <a:prstGeom prst="rect">
            <a:avLst/>
          </a:prstGeom>
        </p:spPr>
      </p:pic>
    </p:spTree>
    <p:extLst>
      <p:ext uri="{BB962C8B-B14F-4D97-AF65-F5344CB8AC3E}">
        <p14:creationId xmlns:p14="http://schemas.microsoft.com/office/powerpoint/2010/main" val="1820418753"/>
      </p:ext>
    </p:extLst>
  </p:cSld>
  <p:clrMapOvr>
    <a:masterClrMapping/>
  </p:clrMapOvr>
  <mc:AlternateContent xmlns:mc="http://schemas.openxmlformats.org/markup-compatibility/2006">
    <mc:Choice xmlns:p14="http://schemas.microsoft.com/office/powerpoint/2010/main" Requires="p14">
      <p:transition spd="slow" p14:dur="2000" advClick="0" advTm="38322"/>
    </mc:Choice>
    <mc:Fallback>
      <p:transition spd="slow" advClick="0" advTm="38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599E-6C15-4BFB-A06D-D6A23D9EE7FF}"/>
              </a:ext>
            </a:extLst>
          </p:cNvPr>
          <p:cNvSpPr>
            <a:spLocks noGrp="1"/>
          </p:cNvSpPr>
          <p:nvPr>
            <p:ph type="title"/>
          </p:nvPr>
        </p:nvSpPr>
        <p:spPr/>
        <p:txBody>
          <a:bodyPr/>
          <a:lstStyle/>
          <a:p>
            <a:r>
              <a:rPr lang="en-US"/>
              <a:t>Importance of Unit Testing</a:t>
            </a:r>
          </a:p>
        </p:txBody>
      </p:sp>
      <p:sp>
        <p:nvSpPr>
          <p:cNvPr id="3" name="Content Placeholder 2">
            <a:extLst>
              <a:ext uri="{FF2B5EF4-FFF2-40B4-BE49-F238E27FC236}">
                <a16:creationId xmlns:a16="http://schemas.microsoft.com/office/drawing/2014/main" id="{FEFA9BE8-F34A-4654-8542-1148F6472BE7}"/>
              </a:ext>
            </a:extLst>
          </p:cNvPr>
          <p:cNvSpPr>
            <a:spLocks noGrp="1"/>
          </p:cNvSpPr>
          <p:nvPr>
            <p:ph idx="1"/>
          </p:nvPr>
        </p:nvSpPr>
        <p:spPr/>
        <p:txBody>
          <a:bodyPr vert="horz" lIns="91440" tIns="45720" rIns="91440" bIns="45720" rtlCol="0" anchor="t">
            <a:normAutofit/>
          </a:bodyPr>
          <a:lstStyle/>
          <a:p>
            <a:r>
              <a:rPr lang="en-US" dirty="0"/>
              <a:t>Debugging is easier and faster</a:t>
            </a:r>
          </a:p>
          <a:p>
            <a:r>
              <a:rPr lang="en-US" dirty="0"/>
              <a:t>Reduces chances that new bugs will be created when fixing found bugs</a:t>
            </a:r>
          </a:p>
          <a:p>
            <a:r>
              <a:rPr lang="en-US" dirty="0"/>
              <a:t>Problems can be identified and found early in development</a:t>
            </a:r>
          </a:p>
          <a:p>
            <a:r>
              <a:rPr lang="en-US" dirty="0"/>
              <a:t>Reduced costs of detecting defective code</a:t>
            </a:r>
          </a:p>
          <a:p>
            <a:r>
              <a:rPr lang="en-US" dirty="0"/>
              <a:t>Code is modularly developed, so can be more usable</a:t>
            </a:r>
          </a:p>
          <a:p>
            <a:r>
              <a:rPr lang="en-US" dirty="0"/>
              <a:t>Leads to faster development and reduces bug occurrence</a:t>
            </a:r>
          </a:p>
          <a:p>
            <a:r>
              <a:rPr lang="en-US" dirty="0"/>
              <a:t>Better and simpler integrations</a:t>
            </a:r>
          </a:p>
          <a:p>
            <a:r>
              <a:rPr lang="en-US" dirty="0"/>
              <a:t>Reduced costs to modify software</a:t>
            </a:r>
          </a:p>
          <a:p>
            <a:endParaRPr lang="en-US" dirty="0"/>
          </a:p>
        </p:txBody>
      </p:sp>
      <p:pic>
        <p:nvPicPr>
          <p:cNvPr id="5" name="Recorded Sound">
            <a:hlinkClick r:id="" action="ppaction://media"/>
            <a:extLst>
              <a:ext uri="{FF2B5EF4-FFF2-40B4-BE49-F238E27FC236}">
                <a16:creationId xmlns:a16="http://schemas.microsoft.com/office/drawing/2014/main" id="{71AABFCA-26C4-440A-8658-34D135BA8C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39785" y="6019800"/>
            <a:ext cx="568569" cy="568569"/>
          </a:xfrm>
          <a:prstGeom prst="rect">
            <a:avLst/>
          </a:prstGeom>
        </p:spPr>
      </p:pic>
    </p:spTree>
    <p:extLst>
      <p:ext uri="{BB962C8B-B14F-4D97-AF65-F5344CB8AC3E}">
        <p14:creationId xmlns:p14="http://schemas.microsoft.com/office/powerpoint/2010/main" val="1105202921"/>
      </p:ext>
    </p:extLst>
  </p:cSld>
  <p:clrMapOvr>
    <a:masterClrMapping/>
  </p:clrMapOvr>
  <mc:AlternateContent xmlns:mc="http://schemas.openxmlformats.org/markup-compatibility/2006">
    <mc:Choice xmlns:p14="http://schemas.microsoft.com/office/powerpoint/2010/main" Requires="p14">
      <p:transition spd="slow" p14:dur="2000" advClick="0" advTm="60172"/>
    </mc:Choice>
    <mc:Fallback>
      <p:transition spd="slow" advClick="0" advTm="60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1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599E-6C15-4BFB-A06D-D6A23D9EE7FF}"/>
              </a:ext>
            </a:extLst>
          </p:cNvPr>
          <p:cNvSpPr>
            <a:spLocks noGrp="1"/>
          </p:cNvSpPr>
          <p:nvPr>
            <p:ph type="title"/>
          </p:nvPr>
        </p:nvSpPr>
        <p:spPr/>
        <p:txBody>
          <a:bodyPr/>
          <a:lstStyle/>
          <a:p>
            <a:r>
              <a:rPr lang="en-US"/>
              <a:t>Importance of Unit Testing</a:t>
            </a:r>
          </a:p>
        </p:txBody>
      </p:sp>
      <p:sp>
        <p:nvSpPr>
          <p:cNvPr id="3" name="Content Placeholder 2">
            <a:extLst>
              <a:ext uri="{FF2B5EF4-FFF2-40B4-BE49-F238E27FC236}">
                <a16:creationId xmlns:a16="http://schemas.microsoft.com/office/drawing/2014/main" id="{FEFA9BE8-F34A-4654-8542-1148F6472BE7}"/>
              </a:ext>
            </a:extLst>
          </p:cNvPr>
          <p:cNvSpPr>
            <a:spLocks noGrp="1"/>
          </p:cNvSpPr>
          <p:nvPr>
            <p:ph idx="1"/>
          </p:nvPr>
        </p:nvSpPr>
        <p:spPr/>
        <p:txBody>
          <a:bodyPr vert="horz" lIns="91440" tIns="45720" rIns="91440" bIns="45720" rtlCol="0" anchor="t">
            <a:normAutofit/>
          </a:bodyPr>
          <a:lstStyle/>
          <a:p>
            <a:r>
              <a:rPr lang="en-US" dirty="0"/>
              <a:t>Builds confidence in development</a:t>
            </a:r>
          </a:p>
          <a:p>
            <a:r>
              <a:rPr lang="en-US" dirty="0"/>
              <a:t>Tests can be written before code, this can assist with ensuring new features meet requirements</a:t>
            </a:r>
          </a:p>
          <a:p>
            <a:r>
              <a:rPr lang="en-US" dirty="0"/>
              <a:t>Tests can be reused anytime something is changed in the project</a:t>
            </a:r>
          </a:p>
          <a:p>
            <a:r>
              <a:rPr lang="en-US" dirty="0"/>
              <a:t>Early testing can assist with documentation</a:t>
            </a:r>
          </a:p>
          <a:p>
            <a:r>
              <a:rPr lang="en-US" dirty="0"/>
              <a:t>Enables Test-Driven Development (TDD), which can help reduce bug density and produce better code</a:t>
            </a:r>
          </a:p>
          <a:p>
            <a:endParaRPr lang="en-US" dirty="0"/>
          </a:p>
          <a:p>
            <a:endParaRPr lang="en-US" dirty="0"/>
          </a:p>
        </p:txBody>
      </p:sp>
      <p:pic>
        <p:nvPicPr>
          <p:cNvPr id="6" name="Recorded Sound">
            <a:hlinkClick r:id="" action="ppaction://media"/>
            <a:extLst>
              <a:ext uri="{FF2B5EF4-FFF2-40B4-BE49-F238E27FC236}">
                <a16:creationId xmlns:a16="http://schemas.microsoft.com/office/drawing/2014/main" id="{538E4CEF-98DB-4A23-BA68-F9025A2F9D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30617" y="6019800"/>
            <a:ext cx="588135" cy="588135"/>
          </a:xfrm>
          <a:prstGeom prst="rect">
            <a:avLst/>
          </a:prstGeom>
        </p:spPr>
      </p:pic>
    </p:spTree>
    <p:extLst>
      <p:ext uri="{BB962C8B-B14F-4D97-AF65-F5344CB8AC3E}">
        <p14:creationId xmlns:p14="http://schemas.microsoft.com/office/powerpoint/2010/main" val="3264663133"/>
      </p:ext>
    </p:extLst>
  </p:cSld>
  <p:clrMapOvr>
    <a:masterClrMapping/>
  </p:clrMapOvr>
  <mc:AlternateContent xmlns:mc="http://schemas.openxmlformats.org/markup-compatibility/2006">
    <mc:Choice xmlns:p14="http://schemas.microsoft.com/office/powerpoint/2010/main" Requires="p14">
      <p:transition spd="slow" p14:dur="2000" advClick="0" advTm="33933"/>
    </mc:Choice>
    <mc:Fallback>
      <p:transition spd="slow" advClick="0" advTm="33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C25B4-24E0-4188-B627-A4E2F854D0D6}"/>
              </a:ext>
            </a:extLst>
          </p:cNvPr>
          <p:cNvSpPr>
            <a:spLocks noGrp="1"/>
          </p:cNvSpPr>
          <p:nvPr>
            <p:ph type="title"/>
          </p:nvPr>
        </p:nvSpPr>
        <p:spPr>
          <a:xfrm>
            <a:off x="1154954" y="838200"/>
            <a:ext cx="8761413" cy="728480"/>
          </a:xfrm>
        </p:spPr>
        <p:txBody>
          <a:bodyPr/>
          <a:lstStyle/>
          <a:p>
            <a:r>
              <a:rPr lang="en-US"/>
              <a:t>Why automated support?</a:t>
            </a:r>
          </a:p>
        </p:txBody>
      </p:sp>
      <p:sp>
        <p:nvSpPr>
          <p:cNvPr id="3" name="Content Placeholder 2">
            <a:extLst>
              <a:ext uri="{FF2B5EF4-FFF2-40B4-BE49-F238E27FC236}">
                <a16:creationId xmlns:a16="http://schemas.microsoft.com/office/drawing/2014/main" id="{97022E53-DC72-4BBC-86B1-61CF70D9090C}"/>
              </a:ext>
            </a:extLst>
          </p:cNvPr>
          <p:cNvSpPr>
            <a:spLocks noGrp="1"/>
          </p:cNvSpPr>
          <p:nvPr>
            <p:ph idx="1"/>
          </p:nvPr>
        </p:nvSpPr>
        <p:spPr/>
        <p:txBody>
          <a:bodyPr vert="horz" lIns="91440" tIns="45720" rIns="91440" bIns="45720" rtlCol="0" anchor="t">
            <a:normAutofit/>
          </a:bodyPr>
          <a:lstStyle/>
          <a:p>
            <a:r>
              <a:rPr lang="en-US" sz="2000" dirty="0"/>
              <a:t>Allows developers to “fail fast”</a:t>
            </a:r>
          </a:p>
          <a:p>
            <a:r>
              <a:rPr lang="en-US" sz="2000" dirty="0"/>
              <a:t>Consistent faith new features did not implement bugs</a:t>
            </a:r>
          </a:p>
          <a:p>
            <a:r>
              <a:rPr lang="en-US" sz="2000" dirty="0"/>
              <a:t>Ensures we are testing as much of the codebase as possible</a:t>
            </a:r>
          </a:p>
          <a:p>
            <a:r>
              <a:rPr lang="en-US" sz="2000" dirty="0"/>
              <a:t>Continuous integration of new features</a:t>
            </a:r>
          </a:p>
          <a:p>
            <a:r>
              <a:rPr lang="en-US" sz="2000" dirty="0"/>
              <a:t>Very helpful in a team development environment</a:t>
            </a:r>
          </a:p>
          <a:p>
            <a:endParaRPr lang="en-US" dirty="0"/>
          </a:p>
          <a:p>
            <a:pPr marL="0" indent="0">
              <a:buNone/>
            </a:pPr>
            <a:r>
              <a:rPr lang="en-US" sz="2000" dirty="0"/>
              <a:t>Bottom Line: Cost-effective and time-efficient </a:t>
            </a:r>
          </a:p>
        </p:txBody>
      </p:sp>
      <p:pic>
        <p:nvPicPr>
          <p:cNvPr id="4" name="AutomatedSupport">
            <a:hlinkClick r:id="" action="ppaction://media"/>
            <a:extLst>
              <a:ext uri="{FF2B5EF4-FFF2-40B4-BE49-F238E27FC236}">
                <a16:creationId xmlns:a16="http://schemas.microsoft.com/office/drawing/2014/main" id="{CD3A4F95-892D-47DA-82B4-2B0258A6AE86}"/>
              </a:ext>
            </a:extLst>
          </p:cNvPr>
          <p:cNvPicPr>
            <a:picLocks noChangeAspect="1"/>
          </p:cNvPicPr>
          <p:nvPr>
            <a:audioFile r:link="rId1"/>
            <p:extLst>
              <p:ext uri="{DAA4B4D4-6D71-4841-9C94-3DE7FCFB9230}">
                <p14:media xmlns:p14="http://schemas.microsoft.com/office/powerpoint/2010/main" r:embed="rId2">
                  <p14:trim end="41990.5374"/>
                </p14:media>
              </p:ext>
            </p:extLst>
          </p:nvPr>
        </p:nvPicPr>
        <p:blipFill>
          <a:blip r:embed="rId4"/>
          <a:stretch>
            <a:fillRect/>
          </a:stretch>
        </p:blipFill>
        <p:spPr>
          <a:xfrm>
            <a:off x="12473572" y="6019800"/>
            <a:ext cx="487363" cy="464511"/>
          </a:xfrm>
          <a:prstGeom prst="rect">
            <a:avLst/>
          </a:prstGeom>
        </p:spPr>
      </p:pic>
    </p:spTree>
    <p:extLst>
      <p:ext uri="{BB962C8B-B14F-4D97-AF65-F5344CB8AC3E}">
        <p14:creationId xmlns:p14="http://schemas.microsoft.com/office/powerpoint/2010/main" val="1684565106"/>
      </p:ext>
    </p:extLst>
  </p:cSld>
  <p:clrMapOvr>
    <a:masterClrMapping/>
  </p:clrMapOvr>
  <mc:AlternateContent xmlns:mc="http://schemas.openxmlformats.org/markup-compatibility/2006">
    <mc:Choice xmlns:p14="http://schemas.microsoft.com/office/powerpoint/2010/main" Requires="p14">
      <p:transition spd="slow" p14:dur="2000" advClick="0" advTm="102820"/>
    </mc:Choice>
    <mc:Fallback>
      <p:transition spd="slow" advClick="0" advTm="102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8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046AF-5F1B-4535-9F2B-1B82C1ABB398}"/>
              </a:ext>
            </a:extLst>
          </p:cNvPr>
          <p:cNvSpPr>
            <a:spLocks noGrp="1"/>
          </p:cNvSpPr>
          <p:nvPr>
            <p:ph type="title"/>
          </p:nvPr>
        </p:nvSpPr>
        <p:spPr/>
        <p:txBody>
          <a:bodyPr/>
          <a:lstStyle/>
          <a:p>
            <a:r>
              <a:rPr lang="en-US"/>
              <a:t>Example tools available</a:t>
            </a:r>
          </a:p>
        </p:txBody>
      </p:sp>
      <p:sp>
        <p:nvSpPr>
          <p:cNvPr id="3" name="Content Placeholder 2">
            <a:extLst>
              <a:ext uri="{FF2B5EF4-FFF2-40B4-BE49-F238E27FC236}">
                <a16:creationId xmlns:a16="http://schemas.microsoft.com/office/drawing/2014/main" id="{14B4CE13-E3E4-4D7E-92EC-B43B493ADC9F}"/>
              </a:ext>
            </a:extLst>
          </p:cNvPr>
          <p:cNvSpPr>
            <a:spLocks noGrp="1"/>
          </p:cNvSpPr>
          <p:nvPr>
            <p:ph idx="1"/>
          </p:nvPr>
        </p:nvSpPr>
        <p:spPr/>
        <p:txBody>
          <a:bodyPr/>
          <a:lstStyle/>
          <a:p>
            <a:r>
              <a:rPr lang="en-US"/>
              <a:t>Java framework – JUnit</a:t>
            </a:r>
          </a:p>
          <a:p>
            <a:r>
              <a:rPr lang="en-US"/>
              <a:t>PHP framework – PHPUnit</a:t>
            </a:r>
          </a:p>
          <a:p>
            <a:r>
              <a:rPr lang="en-US"/>
              <a:t>C++ frameworks – UnitTest++ and Google C++</a:t>
            </a:r>
          </a:p>
          <a:p>
            <a:r>
              <a:rPr lang="en-US"/>
              <a:t>.NET framework – NUnit</a:t>
            </a:r>
          </a:p>
          <a:p>
            <a:r>
              <a:rPr lang="en-US"/>
              <a:t>Python framework – py.test</a:t>
            </a:r>
          </a:p>
        </p:txBody>
      </p:sp>
      <p:pic>
        <p:nvPicPr>
          <p:cNvPr id="4" name="ExampleTools">
            <a:hlinkClick r:id="" action="ppaction://media"/>
            <a:extLst>
              <a:ext uri="{FF2B5EF4-FFF2-40B4-BE49-F238E27FC236}">
                <a16:creationId xmlns:a16="http://schemas.microsoft.com/office/drawing/2014/main" id="{DE92F12E-5957-4F87-B2AB-993C9FABC2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80881" y="6019800"/>
            <a:ext cx="487363" cy="487363"/>
          </a:xfrm>
          <a:prstGeom prst="rect">
            <a:avLst/>
          </a:prstGeom>
        </p:spPr>
      </p:pic>
    </p:spTree>
    <p:extLst>
      <p:ext uri="{BB962C8B-B14F-4D97-AF65-F5344CB8AC3E}">
        <p14:creationId xmlns:p14="http://schemas.microsoft.com/office/powerpoint/2010/main" val="1616793392"/>
      </p:ext>
    </p:extLst>
  </p:cSld>
  <p:clrMapOvr>
    <a:masterClrMapping/>
  </p:clrMapOvr>
  <mc:AlternateContent xmlns:mc="http://schemas.openxmlformats.org/markup-compatibility/2006">
    <mc:Choice xmlns:p14="http://schemas.microsoft.com/office/powerpoint/2010/main" Requires="p14">
      <p:transition spd="slow" p14:dur="2000" advClick="0" advTm="26950"/>
    </mc:Choice>
    <mc:Fallback>
      <p:transition spd="slow" advClick="0" advTm="26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47CD-E643-4F5F-B567-27EEE0D4491B}"/>
              </a:ext>
            </a:extLst>
          </p:cNvPr>
          <p:cNvSpPr>
            <a:spLocks noGrp="1"/>
          </p:cNvSpPr>
          <p:nvPr>
            <p:ph type="title"/>
          </p:nvPr>
        </p:nvSpPr>
        <p:spPr/>
        <p:txBody>
          <a:bodyPr/>
          <a:lstStyle/>
          <a:p>
            <a:r>
              <a:rPr lang="en-US"/>
              <a:t>Why choose PHPUnit?</a:t>
            </a:r>
          </a:p>
        </p:txBody>
      </p:sp>
      <p:sp>
        <p:nvSpPr>
          <p:cNvPr id="3" name="Content Placeholder 2">
            <a:extLst>
              <a:ext uri="{FF2B5EF4-FFF2-40B4-BE49-F238E27FC236}">
                <a16:creationId xmlns:a16="http://schemas.microsoft.com/office/drawing/2014/main" id="{6459ED6B-A145-43EB-BADB-A2FAE10F070F}"/>
              </a:ext>
            </a:extLst>
          </p:cNvPr>
          <p:cNvSpPr>
            <a:spLocks noGrp="1"/>
          </p:cNvSpPr>
          <p:nvPr>
            <p:ph idx="1"/>
          </p:nvPr>
        </p:nvSpPr>
        <p:spPr/>
        <p:txBody>
          <a:bodyPr vert="horz" lIns="91440" tIns="45720" rIns="91440" bIns="45720" rtlCol="0" anchor="t">
            <a:normAutofit lnSpcReduction="10000"/>
          </a:bodyPr>
          <a:lstStyle/>
          <a:p>
            <a:r>
              <a:rPr lang="en-US" dirty="0"/>
              <a:t>PHP used for our development project</a:t>
            </a:r>
          </a:p>
          <a:p>
            <a:r>
              <a:rPr lang="en-US" dirty="0"/>
              <a:t>Most widely used tool for PHP development</a:t>
            </a:r>
          </a:p>
          <a:p>
            <a:r>
              <a:rPr lang="en-US" dirty="0"/>
              <a:t>Open source and freely available</a:t>
            </a:r>
          </a:p>
          <a:p>
            <a:r>
              <a:rPr lang="en-US" dirty="0"/>
              <a:t>Wide Range of Reporting Tools</a:t>
            </a:r>
          </a:p>
          <a:p>
            <a:r>
              <a:rPr lang="en-US" dirty="0"/>
              <a:t>Built into Travis CI</a:t>
            </a:r>
          </a:p>
          <a:p>
            <a:r>
              <a:rPr lang="en-US" dirty="0"/>
              <a:t>Supports mock objects with pre-defined behavior to test dependencies independently</a:t>
            </a:r>
          </a:p>
          <a:p>
            <a:r>
              <a:rPr lang="en-US" dirty="0"/>
              <a:t>Built-in assertions cover the vast majority of likely testing</a:t>
            </a:r>
          </a:p>
          <a:p>
            <a:r>
              <a:rPr lang="en-US" dirty="0"/>
              <a:t>Runs entire group of tests as a batch and provides a single report</a:t>
            </a:r>
          </a:p>
          <a:p>
            <a:endParaRPr lang="en-US" dirty="0"/>
          </a:p>
        </p:txBody>
      </p:sp>
      <p:pic>
        <p:nvPicPr>
          <p:cNvPr id="4" name="WhyChoosePHPUnit">
            <a:hlinkClick r:id="" action="ppaction://media"/>
            <a:extLst>
              <a:ext uri="{FF2B5EF4-FFF2-40B4-BE49-F238E27FC236}">
                <a16:creationId xmlns:a16="http://schemas.microsoft.com/office/drawing/2014/main" id="{800320A0-5066-4FAF-8D91-6791FD8F21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404466" y="6019800"/>
            <a:ext cx="487363" cy="487363"/>
          </a:xfrm>
          <a:prstGeom prst="rect">
            <a:avLst/>
          </a:prstGeom>
        </p:spPr>
      </p:pic>
    </p:spTree>
    <p:extLst>
      <p:ext uri="{BB962C8B-B14F-4D97-AF65-F5344CB8AC3E}">
        <p14:creationId xmlns:p14="http://schemas.microsoft.com/office/powerpoint/2010/main" val="933219309"/>
      </p:ext>
    </p:extLst>
  </p:cSld>
  <p:clrMapOvr>
    <a:masterClrMapping/>
  </p:clrMapOvr>
  <mc:AlternateContent xmlns:mc="http://schemas.openxmlformats.org/markup-compatibility/2006">
    <mc:Choice xmlns:p14="http://schemas.microsoft.com/office/powerpoint/2010/main" Requires="p14">
      <p:transition spd="slow" p14:dur="2000" advClick="0" advTm="51870"/>
    </mc:Choice>
    <mc:Fallback>
      <p:transition spd="slow" advClick="0" advTm="518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AE2DA-2919-4DE8-918C-DF04B9200298}"/>
              </a:ext>
            </a:extLst>
          </p:cNvPr>
          <p:cNvSpPr>
            <a:spLocks noGrp="1"/>
          </p:cNvSpPr>
          <p:nvPr>
            <p:ph type="title"/>
          </p:nvPr>
        </p:nvSpPr>
        <p:spPr/>
        <p:txBody>
          <a:bodyPr/>
          <a:lstStyle/>
          <a:p>
            <a:r>
              <a:rPr lang="en-US" dirty="0" err="1"/>
              <a:t>PHPUnit</a:t>
            </a:r>
            <a:r>
              <a:rPr lang="en-US" dirty="0"/>
              <a:t> Background</a:t>
            </a:r>
          </a:p>
        </p:txBody>
      </p:sp>
      <p:sp>
        <p:nvSpPr>
          <p:cNvPr id="3" name="Content Placeholder 2">
            <a:extLst>
              <a:ext uri="{FF2B5EF4-FFF2-40B4-BE49-F238E27FC236}">
                <a16:creationId xmlns:a16="http://schemas.microsoft.com/office/drawing/2014/main" id="{9363064C-9D45-44B1-BA4F-090727188E37}"/>
              </a:ext>
            </a:extLst>
          </p:cNvPr>
          <p:cNvSpPr>
            <a:spLocks noGrp="1"/>
          </p:cNvSpPr>
          <p:nvPr>
            <p:ph idx="1"/>
          </p:nvPr>
        </p:nvSpPr>
        <p:spPr/>
        <p:txBody>
          <a:bodyPr vert="horz" lIns="91440" tIns="45720" rIns="91440" bIns="45720" rtlCol="0" anchor="t">
            <a:normAutofit/>
          </a:bodyPr>
          <a:lstStyle/>
          <a:p>
            <a:r>
              <a:rPr lang="en-US" dirty="0"/>
              <a:t>Sebastian Bergmann, original developer</a:t>
            </a:r>
          </a:p>
          <a:p>
            <a:r>
              <a:rPr lang="en-US" dirty="0"/>
              <a:t>Initial release Nov. 27, 2001 (20 years ago)</a:t>
            </a:r>
          </a:p>
          <a:p>
            <a:r>
              <a:rPr lang="en-US" dirty="0"/>
              <a:t>Current stable release 9.5.2, Feb. 2, 2021</a:t>
            </a:r>
          </a:p>
          <a:p>
            <a:r>
              <a:rPr lang="en-US" dirty="0"/>
              <a:t>Version 10 is under development, support for Version 8 still in-place</a:t>
            </a:r>
          </a:p>
          <a:p>
            <a:r>
              <a:rPr lang="en-US" dirty="0"/>
              <a:t>A fork of </a:t>
            </a:r>
            <a:r>
              <a:rPr lang="en-US" dirty="0" err="1"/>
              <a:t>xUnit</a:t>
            </a:r>
            <a:r>
              <a:rPr lang="en-US" dirty="0"/>
              <a:t> architecture for cross-platform unit-testing frameworks</a:t>
            </a:r>
          </a:p>
          <a:p>
            <a:r>
              <a:rPr lang="en-US" dirty="0">
                <a:ea typeface="+mn-lt"/>
                <a:cs typeface="+mn-lt"/>
              </a:rPr>
              <a:t>Hosted on GitHub, written in PHP, uses assertion methods to verify expected unit behavior</a:t>
            </a:r>
          </a:p>
          <a:p>
            <a:r>
              <a:rPr lang="en-US" dirty="0"/>
              <a:t>Enables developers to quickly find/fix errors in new code while confirming other pieces under development have not changed as a result</a:t>
            </a:r>
          </a:p>
          <a:p>
            <a:endParaRPr lang="en-US" dirty="0"/>
          </a:p>
        </p:txBody>
      </p:sp>
      <p:pic>
        <p:nvPicPr>
          <p:cNvPr id="4" name="PHPUnitBackground">
            <a:hlinkClick r:id="" action="ppaction://media"/>
            <a:extLst>
              <a:ext uri="{FF2B5EF4-FFF2-40B4-BE49-F238E27FC236}">
                <a16:creationId xmlns:a16="http://schemas.microsoft.com/office/drawing/2014/main" id="{EB064CAD-2778-4EC4-B50F-A6E81F508FE4}"/>
              </a:ext>
            </a:extLst>
          </p:cNvPr>
          <p:cNvPicPr>
            <a:picLocks noChangeAspect="1"/>
          </p:cNvPicPr>
          <p:nvPr>
            <a:audioFile r:link="rId1"/>
            <p:extLst>
              <p:ext uri="{DAA4B4D4-6D71-4841-9C94-3DE7FCFB9230}">
                <p14:media xmlns:p14="http://schemas.microsoft.com/office/powerpoint/2010/main" r:embed="rId2">
                  <p14:trim end="41588.0725"/>
                </p14:media>
              </p:ext>
            </p:extLst>
          </p:nvPr>
        </p:nvPicPr>
        <p:blipFill>
          <a:blip r:embed="rId4"/>
          <a:stretch>
            <a:fillRect/>
          </a:stretch>
        </p:blipFill>
        <p:spPr>
          <a:xfrm>
            <a:off x="12532972" y="6019800"/>
            <a:ext cx="487363" cy="487363"/>
          </a:xfrm>
          <a:prstGeom prst="rect">
            <a:avLst/>
          </a:prstGeom>
        </p:spPr>
      </p:pic>
    </p:spTree>
    <p:extLst>
      <p:ext uri="{BB962C8B-B14F-4D97-AF65-F5344CB8AC3E}">
        <p14:creationId xmlns:p14="http://schemas.microsoft.com/office/powerpoint/2010/main" val="1551456829"/>
      </p:ext>
    </p:extLst>
  </p:cSld>
  <p:clrMapOvr>
    <a:masterClrMapping/>
  </p:clrMapOvr>
  <mc:AlternateContent xmlns:mc="http://schemas.openxmlformats.org/markup-compatibility/2006">
    <mc:Choice xmlns:p14="http://schemas.microsoft.com/office/powerpoint/2010/main" Requires="p14">
      <p:transition spd="slow" p14:dur="2000" advClick="0" advTm="51570"/>
    </mc:Choice>
    <mc:Fallback>
      <p:transition spd="slow" advClick="0" advTm="515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384</TotalTime>
  <Words>2844</Words>
  <Application>Microsoft Office PowerPoint</Application>
  <PresentationFormat>Widescreen</PresentationFormat>
  <Paragraphs>242</Paragraphs>
  <Slides>22</Slides>
  <Notes>17</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Ion Boardroom</vt:lpstr>
      <vt:lpstr>PHPUnit, Unit Testing</vt:lpstr>
      <vt:lpstr>Introduction</vt:lpstr>
      <vt:lpstr>Introduction – Unit Testing</vt:lpstr>
      <vt:lpstr>Importance of Unit Testing</vt:lpstr>
      <vt:lpstr>Importance of Unit Testing</vt:lpstr>
      <vt:lpstr>Why automated support?</vt:lpstr>
      <vt:lpstr>Example tools available</vt:lpstr>
      <vt:lpstr>Why choose PHPUnit?</vt:lpstr>
      <vt:lpstr>PHPUnit Background</vt:lpstr>
      <vt:lpstr>Where to find PHPUnit? </vt:lpstr>
      <vt:lpstr>How the tool works</vt:lpstr>
      <vt:lpstr>How the tool works - Composer</vt:lpstr>
      <vt:lpstr>How the tool works – xml file</vt:lpstr>
      <vt:lpstr>How the tool works – xml file</vt:lpstr>
      <vt:lpstr>How the tool works – Test Cases</vt:lpstr>
      <vt:lpstr>How the tool works – Test Cases</vt:lpstr>
      <vt:lpstr>How the tool works – Assertions</vt:lpstr>
      <vt:lpstr>How the tool works – Execution</vt:lpstr>
      <vt:lpstr>How the tool works – Execution</vt:lpstr>
      <vt:lpstr>How the tools Works – More Simple Examples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PHPUnit, Unit Testing</dc:title>
  <dc:creator>Ronald</dc:creator>
  <cp:lastModifiedBy>user</cp:lastModifiedBy>
  <cp:revision>9</cp:revision>
  <dcterms:created xsi:type="dcterms:W3CDTF">2021-10-20T13:10:44Z</dcterms:created>
  <dcterms:modified xsi:type="dcterms:W3CDTF">2021-11-15T07:30:21Z</dcterms:modified>
</cp:coreProperties>
</file>